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9" r:id="rId2"/>
    <p:sldId id="301" r:id="rId3"/>
    <p:sldId id="290" r:id="rId4"/>
    <p:sldId id="292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28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5" autoAdjust="0"/>
    <p:restoredTop sz="94660"/>
  </p:normalViewPr>
  <p:slideViewPr>
    <p:cSldViewPr>
      <p:cViewPr>
        <p:scale>
          <a:sx n="75" d="100"/>
          <a:sy n="75" d="100"/>
        </p:scale>
        <p:origin x="-35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E794D8-92C1-476D-AB97-05C6306101C6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CAC163-E733-4B1E-86CB-ABB4536763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398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AC163-E733-4B1E-86CB-ABB45367636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992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1. </a:t>
            </a:r>
            <a:r>
              <a:rPr lang="ko-KR" altLang="en-US" dirty="0" smtClean="0"/>
              <a:t>시비 시약 전에</a:t>
            </a:r>
            <a:r>
              <a:rPr lang="en-US" altLang="ko-KR" dirty="0" smtClean="0"/>
              <a:t>, </a:t>
            </a:r>
            <a:r>
              <a:rPr lang="ko-KR" altLang="en-US" dirty="0" smtClean="0"/>
              <a:t>공기 중이 아닌 토양에 관한 해충과 질병에 관한 사항을 조사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이해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6F852-1649-4F8B-B485-0C021D5896F4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5840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여기서 발생하는 문제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죽은 식물체를 분해하고 </a:t>
            </a:r>
            <a:r>
              <a:rPr lang="ko-KR" altLang="en-US" dirty="0" err="1" smtClean="0"/>
              <a:t>섭취하는것은</a:t>
            </a:r>
            <a:r>
              <a:rPr lang="ko-KR" altLang="en-US" dirty="0" smtClean="0"/>
              <a:t> 이로우나 이것이 </a:t>
            </a:r>
            <a:r>
              <a:rPr lang="ko-KR" altLang="en-US" dirty="0" err="1" smtClean="0"/>
              <a:t>균으로되는</a:t>
            </a:r>
            <a:r>
              <a:rPr lang="ko-KR" altLang="en-US" dirty="0" smtClean="0"/>
              <a:t> 것이 문제</a:t>
            </a:r>
            <a:r>
              <a:rPr lang="en-US" altLang="ko-KR" dirty="0" smtClean="0"/>
              <a:t>- </a:t>
            </a:r>
            <a:r>
              <a:rPr lang="ko-KR" altLang="en-US" dirty="0" smtClean="0"/>
              <a:t>살아있는 생물체를 </a:t>
            </a:r>
            <a:r>
              <a:rPr lang="ko-KR" altLang="en-US" dirty="0" err="1" smtClean="0"/>
              <a:t>먹게되는</a:t>
            </a:r>
            <a:r>
              <a:rPr lang="ko-KR" altLang="en-US" dirty="0" smtClean="0"/>
              <a:t> 것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질병은 </a:t>
            </a:r>
            <a:r>
              <a:rPr lang="ko-KR" altLang="en-US" dirty="0" err="1" smtClean="0"/>
              <a:t>토양안에</a:t>
            </a:r>
            <a:r>
              <a:rPr lang="ko-KR" altLang="en-US" dirty="0" smtClean="0"/>
              <a:t> 존재하고 있음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곤충도 마찬가지 임</a:t>
            </a:r>
            <a:endParaRPr lang="en-US" altLang="ko-KR" dirty="0" smtClean="0"/>
          </a:p>
          <a:p>
            <a:r>
              <a:rPr lang="ko-KR" altLang="en-US" dirty="0" smtClean="0"/>
              <a:t>균들이 작물에도 존재하고 있고 어떻게 골프장으로 들어오는 유입 경로 및 방법</a:t>
            </a: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AC163-E733-4B1E-86CB-ABB453676369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균의 </a:t>
            </a:r>
            <a:r>
              <a:rPr lang="ko-KR" altLang="en-US" dirty="0" err="1" smtClean="0"/>
              <a:t>리사이클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take all</a:t>
            </a:r>
            <a:r>
              <a:rPr lang="en-US" altLang="ko-KR" baseline="0" dirty="0" smtClean="0"/>
              <a:t> patch </a:t>
            </a:r>
            <a:r>
              <a:rPr lang="ko-KR" altLang="en-US" baseline="0" dirty="0" smtClean="0"/>
              <a:t>눈으로 확인 되는 상황이 되면 </a:t>
            </a:r>
            <a:r>
              <a:rPr lang="ko-KR" altLang="en-US" baseline="0" dirty="0" err="1" smtClean="0"/>
              <a:t>늦게됨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안보이더라도 가을에 농약 </a:t>
            </a:r>
            <a:r>
              <a:rPr lang="ko-KR" altLang="en-US" baseline="0" dirty="0" err="1" smtClean="0"/>
              <a:t>처리하는것임</a:t>
            </a:r>
            <a:r>
              <a:rPr lang="en-US" altLang="ko-KR" baseline="0" dirty="0" smtClean="0"/>
              <a:t>.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AC163-E733-4B1E-86CB-ABB453676369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종합적 병해충 관리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징후를 보고 실시하는 것보다 전부터 지속적으로 나타나는 관리 방법</a:t>
            </a:r>
            <a:endParaRPr lang="en-US" altLang="ko-KR" dirty="0" smtClean="0"/>
          </a:p>
          <a:p>
            <a:r>
              <a:rPr lang="ko-KR" altLang="en-US" dirty="0" smtClean="0"/>
              <a:t>모니터링</a:t>
            </a:r>
            <a:r>
              <a:rPr lang="en-US" altLang="ko-KR" dirty="0" smtClean="0"/>
              <a:t>, </a:t>
            </a:r>
            <a:r>
              <a:rPr lang="ko-KR" altLang="en-US" dirty="0" smtClean="0"/>
              <a:t>종 확인</a:t>
            </a:r>
            <a:r>
              <a:rPr lang="en-US" altLang="ko-KR" dirty="0" smtClean="0"/>
              <a:t>, </a:t>
            </a:r>
            <a:r>
              <a:rPr lang="ko-KR" altLang="en-US" dirty="0" smtClean="0"/>
              <a:t>균 죽이는 작용</a:t>
            </a:r>
            <a:r>
              <a:rPr lang="en-US" altLang="ko-KR" dirty="0" smtClean="0"/>
              <a:t>, </a:t>
            </a:r>
          </a:p>
          <a:p>
            <a:r>
              <a:rPr lang="ko-KR" altLang="en-US" dirty="0" smtClean="0"/>
              <a:t>잔디에 발생하는 피해 정도를 </a:t>
            </a:r>
            <a:r>
              <a:rPr lang="ko-KR" altLang="en-US" dirty="0" err="1" smtClean="0"/>
              <a:t>잡고잇다가</a:t>
            </a:r>
            <a:r>
              <a:rPr lang="ko-KR" altLang="en-US" dirty="0" smtClean="0"/>
              <a:t> 그 기준치 이상이 </a:t>
            </a:r>
            <a:r>
              <a:rPr lang="ko-KR" altLang="en-US" dirty="0" err="1" smtClean="0"/>
              <a:t>될시</a:t>
            </a:r>
            <a:r>
              <a:rPr lang="ko-KR" altLang="en-US" dirty="0" smtClean="0"/>
              <a:t> 처리</a:t>
            </a: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AC163-E733-4B1E-86CB-ABB453676369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그린에 질병 발생시 </a:t>
            </a:r>
            <a:r>
              <a:rPr lang="ko-KR" altLang="en-US" dirty="0" err="1" smtClean="0"/>
              <a:t>약제처리후</a:t>
            </a:r>
            <a:r>
              <a:rPr lang="ko-KR" altLang="en-US" dirty="0" smtClean="0"/>
              <a:t> 죽이게 되는데</a:t>
            </a:r>
            <a:r>
              <a:rPr lang="en-US" altLang="ko-KR" dirty="0" smtClean="0"/>
              <a:t>, </a:t>
            </a:r>
            <a:r>
              <a:rPr lang="ko-KR" altLang="en-US" dirty="0" smtClean="0"/>
              <a:t>그 약제 </a:t>
            </a:r>
            <a:r>
              <a:rPr lang="ko-KR" altLang="en-US" dirty="0" err="1" smtClean="0"/>
              <a:t>처리로인해</a:t>
            </a:r>
            <a:r>
              <a:rPr lang="ko-KR" altLang="en-US" dirty="0" smtClean="0"/>
              <a:t> 다른 문제가 발생하지는 않는지</a:t>
            </a:r>
            <a:r>
              <a:rPr lang="en-US" altLang="ko-KR" dirty="0" smtClean="0"/>
              <a:t>.. </a:t>
            </a:r>
            <a:r>
              <a:rPr lang="ko-KR" altLang="en-US" dirty="0" err="1" smtClean="0"/>
              <a:t>토양층에</a:t>
            </a:r>
            <a:r>
              <a:rPr lang="ko-KR" altLang="en-US" dirty="0" smtClean="0"/>
              <a:t> 사는 다양한 </a:t>
            </a:r>
            <a:r>
              <a:rPr lang="ko-KR" altLang="en-US" dirty="0" err="1" smtClean="0"/>
              <a:t>균이존재하는데</a:t>
            </a:r>
            <a:r>
              <a:rPr lang="ko-KR" altLang="en-US" dirty="0" smtClean="0"/>
              <a:t> 이로운 것들을 죽이지 말아야</a:t>
            </a:r>
            <a:r>
              <a:rPr lang="ko-KR" altLang="en-US" baseline="0" dirty="0" smtClean="0"/>
              <a:t> 함</a:t>
            </a:r>
            <a:r>
              <a:rPr lang="en-US" altLang="ko-KR" baseline="0" dirty="0" smtClean="0"/>
              <a:t>(</a:t>
            </a:r>
            <a:r>
              <a:rPr lang="ko-KR" altLang="en-US" baseline="0" dirty="0" smtClean="0"/>
              <a:t>잔디의 생육에 이로움을 주는 것</a:t>
            </a:r>
            <a:r>
              <a:rPr lang="en-US" altLang="ko-KR" baseline="0" dirty="0" smtClean="0"/>
              <a:t>)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AC163-E733-4B1E-86CB-ABB453676369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약제 살포에 관하여 </a:t>
            </a:r>
            <a:r>
              <a:rPr lang="ko-KR" altLang="en-US" dirty="0" err="1" smtClean="0"/>
              <a:t>한번더</a:t>
            </a:r>
            <a:r>
              <a:rPr lang="ko-KR" altLang="en-US" dirty="0" smtClean="0"/>
              <a:t> 생각</a:t>
            </a: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AC163-E733-4B1E-86CB-ABB45367636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토양속에</a:t>
            </a:r>
            <a:r>
              <a:rPr lang="ko-KR" altLang="en-US" dirty="0" smtClean="0"/>
              <a:t> 존재하는 생물들을 확인 시켜주기 위함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AC163-E733-4B1E-86CB-ABB453676369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AC163-E733-4B1E-86CB-ABB453676369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장비사용 후 관리</a:t>
            </a:r>
            <a:r>
              <a:rPr lang="en-US" altLang="ko-KR" dirty="0" smtClean="0"/>
              <a:t>, </a:t>
            </a:r>
            <a:r>
              <a:rPr lang="ko-KR" altLang="en-US" dirty="0" smtClean="0"/>
              <a:t>병이 옮길 수 있는 환경 막아야 함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AC163-E733-4B1E-86CB-ABB453676369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본부장님 생각을 표현</a:t>
            </a:r>
            <a:endParaRPr lang="en-US" altLang="ko-KR" dirty="0" smtClean="0"/>
          </a:p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AC163-E733-4B1E-86CB-ABB453676369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B997-7862-4668-A79C-D8D382CE10D4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9958-5548-45AF-97AB-D9936CECE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273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B997-7862-4668-A79C-D8D382CE10D4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9958-5548-45AF-97AB-D9936CECE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366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B997-7862-4668-A79C-D8D382CE10D4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9958-5548-45AF-97AB-D9936CECE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349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B997-7862-4668-A79C-D8D382CE10D4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9958-5548-45AF-97AB-D9936CECE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264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B997-7862-4668-A79C-D8D382CE10D4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9958-5548-45AF-97AB-D9936CECE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195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B997-7862-4668-A79C-D8D382CE10D4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9958-5548-45AF-97AB-D9936CECE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495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B997-7862-4668-A79C-D8D382CE10D4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9958-5548-45AF-97AB-D9936CECE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172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B997-7862-4668-A79C-D8D382CE10D4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9958-5548-45AF-97AB-D9936CECE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509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B997-7862-4668-A79C-D8D382CE10D4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9958-5548-45AF-97AB-D9936CECE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247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B997-7862-4668-A79C-D8D382CE10D4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9958-5548-45AF-97AB-D9936CECE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080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B997-7862-4668-A79C-D8D382CE10D4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9958-5548-45AF-97AB-D9936CECE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091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EB997-7862-4668-A79C-D8D382CE10D4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F9958-5548-45AF-97AB-D9936CECE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185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13" Type="http://schemas.openxmlformats.org/officeDocument/2006/relationships/hyperlink" Target="http://www.golfplan.com/" TargetMode="External"/><Relationship Id="rId18" Type="http://schemas.openxmlformats.org/officeDocument/2006/relationships/image" Target="../media/image9.png"/><Relationship Id="rId3" Type="http://schemas.openxmlformats.org/officeDocument/2006/relationships/image" Target="../media/image2.jpeg"/><Relationship Id="rId7" Type="http://schemas.openxmlformats.org/officeDocument/2006/relationships/hyperlink" Target="http://www.nicklaus.com/design/overview.php" TargetMode="External"/><Relationship Id="rId12" Type="http://schemas.openxmlformats.org/officeDocument/2006/relationships/image" Target="../media/image6.jpeg"/><Relationship Id="rId17" Type="http://schemas.openxmlformats.org/officeDocument/2006/relationships/hyperlink" Target="http://www.syngenta.com/global/corporate/en/products-and-innovation/product-brands/lawn-and-garden/turf-and-landscape/Pages/turf-and-landscape.aspx" TargetMode="Externa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11" Type="http://schemas.openxmlformats.org/officeDocument/2006/relationships/hyperlink" Target="http://www.hydrogold.com/" TargetMode="External"/><Relationship Id="rId5" Type="http://schemas.openxmlformats.org/officeDocument/2006/relationships/hyperlink" Target="http://www.sky72.com/" TargetMode="External"/><Relationship Id="rId15" Type="http://schemas.openxmlformats.org/officeDocument/2006/relationships/hyperlink" Target="http://www.toro.com/ko-kr/Pages/default.aspx" TargetMode="External"/><Relationship Id="rId10" Type="http://schemas.openxmlformats.org/officeDocument/2006/relationships/image" Target="../media/image5.png"/><Relationship Id="rId4" Type="http://schemas.microsoft.com/office/2007/relationships/hdphoto" Target="../media/hdphoto1.wdp"/><Relationship Id="rId9" Type="http://schemas.openxmlformats.org/officeDocument/2006/relationships/hyperlink" Target="http://www.agif.asia/" TargetMode="External"/><Relationship Id="rId1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gif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9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0" y="-6626"/>
            <a:ext cx="9150626" cy="694082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8600" y="2057400"/>
            <a:ext cx="87630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152400" dir="5400000" algn="ctr" rotWithShape="0">
                    <a:srgbClr val="000000">
                      <a:alpha val="43137"/>
                    </a:srgbClr>
                  </a:outerShdw>
                </a:effectLst>
              </a:rPr>
              <a:t>Chemical Applicator Training</a:t>
            </a:r>
          </a:p>
          <a:p>
            <a:pPr algn="ctr"/>
            <a:r>
              <a:rPr lang="en-US" sz="9000" b="1" i="1" cap="small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152400" dir="5400000" algn="ctr" rotWithShape="0">
                    <a:srgbClr val="000000">
                      <a:alpha val="43137"/>
                    </a:srgbClr>
                  </a:outerShdw>
                </a:effectLst>
              </a:rPr>
              <a:t>Biology Factors</a:t>
            </a:r>
          </a:p>
        </p:txBody>
      </p:sp>
    </p:spTree>
    <p:extLst>
      <p:ext uri="{BB962C8B-B14F-4D97-AF65-F5344CB8AC3E}">
        <p14:creationId xmlns:p14="http://schemas.microsoft.com/office/powerpoint/2010/main" val="344621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-6626" y="3033"/>
            <a:ext cx="9150626" cy="69408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6626" y="3033"/>
            <a:ext cx="9127435" cy="1600200"/>
          </a:xfrm>
        </p:spPr>
        <p:txBody>
          <a:bodyPr>
            <a:normAutofit fontScale="90000"/>
          </a:bodyPr>
          <a:lstStyle/>
          <a:p>
            <a:r>
              <a:rPr lang="ko-KR" altLang="en-US" sz="4800" dirty="0" smtClean="0">
                <a:solidFill>
                  <a:srgbClr val="FFFF00"/>
                </a:solidFill>
              </a:rPr>
              <a:t>화학품 살포 </a:t>
            </a:r>
            <a:r>
              <a:rPr lang="en-US" sz="4800" dirty="0" smtClean="0">
                <a:solidFill>
                  <a:srgbClr val="FFFF00"/>
                </a:solidFill>
              </a:rPr>
              <a:t>Chemical Applicators</a:t>
            </a:r>
            <a:r>
              <a:rPr lang="en-US" dirty="0" smtClean="0">
                <a:solidFill>
                  <a:srgbClr val="FFFF00"/>
                </a:solidFill>
              </a:rPr>
              <a:t/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en-US" sz="2400" dirty="0">
                <a:solidFill>
                  <a:srgbClr val="FFFF00"/>
                </a:solidFill>
              </a:rPr>
              <a:t>I</a:t>
            </a:r>
            <a:r>
              <a:rPr lang="en-US" sz="2400" dirty="0" smtClean="0">
                <a:solidFill>
                  <a:srgbClr val="FFFF00"/>
                </a:solidFill>
              </a:rPr>
              <a:t>nformation Resources, Labels / MSDS, Biology, Life Cycles, Wilt, Safety &amp; Medical, </a:t>
            </a:r>
            <a:r>
              <a:rPr lang="en-US" sz="2400" dirty="0">
                <a:solidFill>
                  <a:srgbClr val="FFFF00"/>
                </a:solidFill>
              </a:rPr>
              <a:t>First Aid &amp; Emergency </a:t>
            </a:r>
            <a:r>
              <a:rPr lang="en-US" sz="2400" dirty="0" smtClean="0">
                <a:solidFill>
                  <a:srgbClr val="FFFF00"/>
                </a:solidFill>
              </a:rPr>
              <a:t>Actions, Handling, Mixing &amp; Loading, Cleaning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5786" y="1676400"/>
            <a:ext cx="830579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Mr. James Graham Prusa, Director Golf Course &amp; Lab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&amp;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Mr. Lee </a:t>
            </a:r>
            <a:r>
              <a:rPr lang="en-US" sz="2400" dirty="0" err="1" smtClean="0">
                <a:solidFill>
                  <a:schemeClr val="bg1"/>
                </a:solidFill>
              </a:rPr>
              <a:t>Hyo</a:t>
            </a:r>
            <a:r>
              <a:rPr lang="en-US" sz="2400" dirty="0" smtClean="0">
                <a:solidFill>
                  <a:schemeClr val="bg1"/>
                </a:solidFill>
              </a:rPr>
              <a:t>-Soon, Golf Course Superintendent, Lake &amp; Classic</a:t>
            </a:r>
          </a:p>
          <a:p>
            <a:pPr algn="ctr"/>
            <a:endParaRPr lang="en-US" sz="2400" dirty="0" smtClean="0">
              <a:solidFill>
                <a:schemeClr val="bg1"/>
              </a:solidFill>
            </a:endParaRPr>
          </a:p>
          <a:p>
            <a:pPr algn="ctr"/>
            <a:endParaRPr lang="en-US" sz="2400" dirty="0">
              <a:solidFill>
                <a:schemeClr val="bg1"/>
              </a:solidFill>
            </a:endParaRP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Presented by SKY72 and industry cooperators  – Winter Seminar Series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January 15 &amp; 23, 2013 at SKY72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1027" name="Picture 3" descr="http://72.172.133.66/KoreanWinterSeminars/images_kr/logo_sky72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738" y="4459041"/>
            <a:ext cx="1971675" cy="10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72.172.133.66/KoreanWinterSeminars/images_kr/NicklausDesignGroup_logo.gif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663" y="4583474"/>
            <a:ext cx="2573338" cy="90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://72.172.133.66/KoreanWinterSeminars/2013Seminars/images/agif.bmp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764" y="5624511"/>
            <a:ext cx="1841236" cy="954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72.172.133.66/KoreanWinterSeminars/2013Seminars/images/hydrogold.jpg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3109" y="5764235"/>
            <a:ext cx="2085975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72.172.133.66/KoreanWinterSeminars/images_kr/golfplan.jpg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993" y="5624510"/>
            <a:ext cx="2244870" cy="954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72.172.133.66/KoreanWinterSeminars/images_kr/toro-logo.jpg">
            <a:hlinkClick r:id="rId15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634671"/>
            <a:ext cx="1257300" cy="107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72.172.133.66/KoreanWinterSeminars/images_kr/syngenta_logo.png">
            <a:hlinkClick r:id="rId17"/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413" y="-784225"/>
            <a:ext cx="1371600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084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474023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>
                    <a:schemeClr val="accent1"/>
                  </a:glow>
                  <a:reflection endPos="0" dir="5400000" sy="-100000" algn="bl" rotWithShape="0"/>
                </a:effectLst>
              </a:rPr>
              <a:t>© 2012 JG Prusa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effectLst>
                <a:glow>
                  <a:schemeClr val="accent1"/>
                </a:glow>
                <a:reflection endPos="0" dir="5400000" sy="-100000" algn="bl" rotWithShape="0"/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6439" y="0"/>
            <a:ext cx="9150626" cy="694082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52400" y="59829"/>
            <a:ext cx="8762999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40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화학품 살포시 생물학적 고려사항 </a:t>
            </a:r>
            <a:r>
              <a:rPr lang="en-US" sz="24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Biology Considerations For Chemical Applicators</a:t>
            </a:r>
            <a:endParaRPr lang="en-US" sz="2400" b="1" cap="small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8900" y="1284506"/>
            <a:ext cx="89789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1600" b="1" dirty="0" smtClean="0">
                <a:solidFill>
                  <a:schemeClr val="bg1"/>
                </a:solidFill>
              </a:rPr>
              <a:t>어떻게 잔디를 위해 해충과 질병 문제를 다룰 것인가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?                                                                          </a:t>
            </a:r>
            <a:r>
              <a:rPr lang="en-US" sz="1600" b="1" dirty="0" smtClean="0">
                <a:solidFill>
                  <a:schemeClr val="bg1"/>
                </a:solidFill>
              </a:rPr>
              <a:t>How do pest problems and diseases of turfgrass develop?</a:t>
            </a:r>
          </a:p>
          <a:p>
            <a:pPr marL="342900" indent="-342900">
              <a:buAutoNum type="arabicPeriod"/>
            </a:pPr>
            <a:r>
              <a:rPr lang="ko-KR" altLang="en-US" sz="1600" b="1" dirty="0" smtClean="0">
                <a:solidFill>
                  <a:schemeClr val="bg1"/>
                </a:solidFill>
              </a:rPr>
              <a:t>잔디 질병인 병원체와 해충의 </a:t>
            </a:r>
            <a:r>
              <a:rPr lang="en-US" sz="1600" b="1" dirty="0" smtClean="0">
                <a:solidFill>
                  <a:schemeClr val="bg1"/>
                </a:solidFill>
              </a:rPr>
              <a:t>‘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라이프 사이클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’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은 무엇이며 우리는 라이프 사이클에 대해 왜 공부하고 알아야 하는가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?                                                                                                                                      </a:t>
            </a:r>
            <a:r>
              <a:rPr lang="en-US" sz="1600" b="1" dirty="0" smtClean="0">
                <a:solidFill>
                  <a:schemeClr val="bg1"/>
                </a:solidFill>
              </a:rPr>
              <a:t>What are ‘Life Cycles’ of pests such as turfgrass disease pathogens and why must we study and know these </a:t>
            </a:r>
            <a:r>
              <a:rPr lang="en-US" sz="1600" b="1" i="1" dirty="0" smtClean="0">
                <a:solidFill>
                  <a:schemeClr val="bg1"/>
                </a:solidFill>
              </a:rPr>
              <a:t>life cycles</a:t>
            </a:r>
            <a:r>
              <a:rPr lang="en-US" sz="1600" b="1" dirty="0">
                <a:solidFill>
                  <a:schemeClr val="bg1"/>
                </a:solidFill>
              </a:rPr>
              <a:t>?</a:t>
            </a:r>
            <a:endParaRPr lang="en-US" sz="1600" b="1" dirty="0" smtClean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r>
              <a:rPr lang="ko-KR" altLang="en-US" sz="1600" b="1" dirty="0" smtClean="0">
                <a:solidFill>
                  <a:schemeClr val="bg1"/>
                </a:solidFill>
              </a:rPr>
              <a:t>종합적 병해충 관리는 무엇인가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–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왜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‘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반드시 해야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’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하는가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,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우수관리방법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(BMP)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으로 접근하며 최근 대중적으로 불리는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‘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지속가능성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’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은 무엇인가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?                                                                                       </a:t>
            </a:r>
            <a:r>
              <a:rPr lang="en-US" sz="1600" b="1" dirty="0" smtClean="0">
                <a:solidFill>
                  <a:schemeClr val="bg1"/>
                </a:solidFill>
              </a:rPr>
              <a:t>What is </a:t>
            </a:r>
            <a:r>
              <a:rPr lang="en-US" sz="1600" b="1" i="1" dirty="0" smtClean="0">
                <a:solidFill>
                  <a:schemeClr val="bg1"/>
                </a:solidFill>
              </a:rPr>
              <a:t>Integrated Pest Management </a:t>
            </a:r>
            <a:r>
              <a:rPr lang="en-US" sz="1600" b="1" dirty="0" smtClean="0">
                <a:solidFill>
                  <a:schemeClr val="bg1"/>
                </a:solidFill>
              </a:rPr>
              <a:t>(IPM) – and why is it a ‘must do,’ Best Management Practice (BMP) approach to what is now popularly called ‘</a:t>
            </a:r>
            <a:r>
              <a:rPr lang="en-US" sz="1600" b="1" i="1" dirty="0" smtClean="0">
                <a:solidFill>
                  <a:schemeClr val="bg1"/>
                </a:solidFill>
              </a:rPr>
              <a:t>SUSTAINABILITY ‘ </a:t>
            </a:r>
            <a:r>
              <a:rPr lang="en-US" sz="1600" b="1" dirty="0" smtClean="0">
                <a:solidFill>
                  <a:schemeClr val="bg1"/>
                </a:solidFill>
              </a:rPr>
              <a:t>?</a:t>
            </a:r>
          </a:p>
          <a:p>
            <a:pPr marL="342900" indent="-342900">
              <a:buAutoNum type="arabicPeriod"/>
            </a:pPr>
            <a:r>
              <a:rPr lang="ko-KR" altLang="en-US" sz="1600" b="1" dirty="0" smtClean="0">
                <a:solidFill>
                  <a:schemeClr val="bg1"/>
                </a:solidFill>
              </a:rPr>
              <a:t>화학품 살포시 토양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생물권으로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이동하여 영향을 주는 잠재적인 문제는 무엇이며 왜 우리는 사용을 최소화하고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,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강력한 농약을 정밀하게 사용해야 하는가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?                                                                           </a:t>
            </a:r>
            <a:r>
              <a:rPr lang="en-US" sz="1600" b="1" dirty="0" smtClean="0">
                <a:solidFill>
                  <a:schemeClr val="bg1"/>
                </a:solidFill>
              </a:rPr>
              <a:t>What are the potentials of detrimental impacts from applications of chemicals that move into the soil biosphere and why must we use minimal, precision intervention with powerful agricultural pharmaceuticals?</a:t>
            </a:r>
          </a:p>
          <a:p>
            <a:pPr marL="342900" indent="-342900">
              <a:buAutoNum type="arabicPeriod"/>
            </a:pPr>
            <a:r>
              <a:rPr lang="ko-KR" altLang="en-US" sz="1600" b="1" dirty="0" smtClean="0">
                <a:solidFill>
                  <a:schemeClr val="bg1"/>
                </a:solidFill>
              </a:rPr>
              <a:t>골프코스에서 사용하는 장비의 위생과 적절한 병리관리가 중요한 것은 무엇 입니까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?                           </a:t>
            </a:r>
            <a:r>
              <a:rPr lang="en-US" sz="1600" b="1" dirty="0" smtClean="0">
                <a:solidFill>
                  <a:schemeClr val="bg1"/>
                </a:solidFill>
              </a:rPr>
              <a:t>What is the importance of golf course operational hygiene and proper equipment maintenance in pathology?</a:t>
            </a:r>
          </a:p>
          <a:p>
            <a:pPr marL="342900" indent="-342900">
              <a:buAutoNum type="arabicPeriod"/>
            </a:pPr>
            <a:r>
              <a:rPr lang="ko-KR" altLang="en-US" sz="1600" b="1" dirty="0" smtClean="0">
                <a:solidFill>
                  <a:schemeClr val="bg1"/>
                </a:solidFill>
              </a:rPr>
              <a:t>왜 현대의 아시아 지역에 화학 살포 기술 교육과 인증이 반드시 정착되어야 할까요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?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                             </a:t>
            </a:r>
            <a:r>
              <a:rPr lang="en-US" sz="1600" b="1" dirty="0" smtClean="0">
                <a:solidFill>
                  <a:schemeClr val="bg1"/>
                </a:solidFill>
              </a:rPr>
              <a:t>Why must we establish mandatory </a:t>
            </a:r>
            <a:r>
              <a:rPr lang="en-US" sz="1600" b="1" i="1" dirty="0" smtClean="0">
                <a:solidFill>
                  <a:schemeClr val="bg1"/>
                </a:solidFill>
              </a:rPr>
              <a:t>Chemical Applicator Technician Training and Certification</a:t>
            </a:r>
            <a:r>
              <a:rPr lang="en-US" sz="1600" b="1" dirty="0" smtClean="0">
                <a:solidFill>
                  <a:schemeClr val="bg1"/>
                </a:solidFill>
              </a:rPr>
              <a:t> in modern Asia?</a:t>
            </a:r>
          </a:p>
        </p:txBody>
      </p:sp>
    </p:spTree>
    <p:extLst>
      <p:ext uri="{BB962C8B-B14F-4D97-AF65-F5344CB8AC3E}">
        <p14:creationId xmlns:p14="http://schemas.microsoft.com/office/powerpoint/2010/main" val="1459502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474023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>
                    <a:schemeClr val="accent1"/>
                  </a:glow>
                  <a:reflection endPos="0" dir="5400000" sy="-100000" algn="bl" rotWithShape="0"/>
                </a:effectLst>
              </a:rPr>
              <a:t>© 2012 JG Prusa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effectLst>
                <a:glow>
                  <a:schemeClr val="accent1"/>
                </a:glow>
                <a:reflection endPos="0" dir="5400000" sy="-100000" algn="bl" rotWithShape="0"/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0" y="-6626"/>
            <a:ext cx="9150626" cy="694082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62000" y="457200"/>
            <a:ext cx="7696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2400" b="1" dirty="0" smtClean="0">
                <a:solidFill>
                  <a:srgbClr val="FFFF00"/>
                </a:solidFill>
              </a:rPr>
              <a:t>어떻게 잔디를 위해 해충과 질병 문제를 다룰 것인가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?</a:t>
            </a:r>
            <a:br>
              <a:rPr lang="en-US" altLang="ko-KR" sz="2400" b="1" dirty="0" smtClean="0">
                <a:solidFill>
                  <a:srgbClr val="FFFF00"/>
                </a:solidFill>
              </a:rPr>
            </a:br>
            <a:r>
              <a:rPr lang="en-US" sz="2400" b="1" dirty="0" smtClean="0">
                <a:solidFill>
                  <a:srgbClr val="FFFF00"/>
                </a:solidFill>
              </a:rPr>
              <a:t>How do pests and diseases </a:t>
            </a:r>
            <a:r>
              <a:rPr lang="en-US" sz="2400" b="1" dirty="0">
                <a:solidFill>
                  <a:srgbClr val="FFFF00"/>
                </a:solidFill>
              </a:rPr>
              <a:t>of turfgrass </a:t>
            </a:r>
            <a:r>
              <a:rPr lang="en-US" sz="2400" b="1" dirty="0" smtClean="0">
                <a:solidFill>
                  <a:srgbClr val="FFFF00"/>
                </a:solidFill>
              </a:rPr>
              <a:t>develop?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524000"/>
            <a:ext cx="838200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ko-KR" altLang="en-US" sz="1600" b="1" dirty="0" smtClean="0">
                <a:solidFill>
                  <a:schemeClr val="bg1"/>
                </a:solidFill>
              </a:rPr>
              <a:t>사실 많은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질병균들은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유기체에 이롭게 작용합니다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 –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그들은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‘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부생의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(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부패 유기물을 섭취하는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)’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균이며 영어로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‘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선택적인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’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균이라 불립니다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(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그들은 살아있는 유기체를 공격하고 변화시킵니다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).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/>
            </a:r>
            <a:br>
              <a:rPr lang="en-US" altLang="ko-KR" sz="1600" b="1" dirty="0" smtClean="0">
                <a:solidFill>
                  <a:schemeClr val="bg1"/>
                </a:solidFill>
              </a:rPr>
            </a:br>
            <a:r>
              <a:rPr lang="en-US" sz="1600" b="1" dirty="0" smtClean="0">
                <a:solidFill>
                  <a:schemeClr val="bg1"/>
                </a:solidFill>
              </a:rPr>
              <a:t>Many disease fungal pathogens are actually </a:t>
            </a:r>
            <a:r>
              <a:rPr lang="en-US" sz="1600" b="1" dirty="0">
                <a:solidFill>
                  <a:schemeClr val="bg1"/>
                </a:solidFill>
              </a:rPr>
              <a:t>beneficial </a:t>
            </a:r>
            <a:r>
              <a:rPr lang="en-US" sz="1600" b="1" dirty="0" smtClean="0">
                <a:solidFill>
                  <a:schemeClr val="bg1"/>
                </a:solidFill>
              </a:rPr>
              <a:t>organisms – they are </a:t>
            </a:r>
            <a:r>
              <a:rPr lang="en-US" sz="1600" b="1" dirty="0">
                <a:solidFill>
                  <a:schemeClr val="bg1"/>
                </a:solidFill>
              </a:rPr>
              <a:t>‘</a:t>
            </a:r>
            <a:r>
              <a:rPr lang="en-US" sz="1600" b="1" i="1" dirty="0">
                <a:solidFill>
                  <a:schemeClr val="bg1"/>
                </a:solidFill>
              </a:rPr>
              <a:t>saprophytic</a:t>
            </a:r>
            <a:r>
              <a:rPr lang="en-US" sz="1600" b="1" dirty="0">
                <a:solidFill>
                  <a:schemeClr val="bg1"/>
                </a:solidFill>
              </a:rPr>
              <a:t>’ </a:t>
            </a:r>
            <a:r>
              <a:rPr lang="en-US" sz="1600" b="1" dirty="0" smtClean="0">
                <a:solidFill>
                  <a:schemeClr val="bg1"/>
                </a:solidFill>
              </a:rPr>
              <a:t>(eat dead matter) and </a:t>
            </a:r>
            <a:r>
              <a:rPr lang="en-US" sz="1600" b="1" dirty="0">
                <a:solidFill>
                  <a:schemeClr val="bg1"/>
                </a:solidFill>
              </a:rPr>
              <a:t>referred to as ‘</a:t>
            </a:r>
            <a:r>
              <a:rPr lang="en-US" sz="1600" b="1" i="1" dirty="0" smtClean="0">
                <a:solidFill>
                  <a:schemeClr val="bg1"/>
                </a:solidFill>
              </a:rPr>
              <a:t>facultative</a:t>
            </a:r>
            <a:r>
              <a:rPr lang="en-US" sz="1600" b="1" dirty="0" smtClean="0">
                <a:solidFill>
                  <a:schemeClr val="bg1"/>
                </a:solidFill>
              </a:rPr>
              <a:t>’ in English (they can change and attack living organisms)</a:t>
            </a:r>
            <a:endParaRPr lang="en-US" b="1" dirty="0" smtClean="0">
              <a:solidFill>
                <a:schemeClr val="bg1"/>
              </a:solidFill>
            </a:endParaRPr>
          </a:p>
          <a:p>
            <a:endParaRPr lang="en-US" sz="2000" b="1" dirty="0" smtClean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ko-KR" altLang="en-US" sz="1600" b="1" dirty="0" smtClean="0">
                <a:solidFill>
                  <a:schemeClr val="bg1"/>
                </a:solidFill>
              </a:rPr>
              <a:t>대부분의 질병 발병 균들은 본래 토양이나 유기물질 안에 있습니다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–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그리고 많은 곤충들과 마찬가지로 이롭게 작용합니다</a:t>
            </a:r>
            <a:r>
              <a:rPr lang="en-US" altLang="ko-KR" sz="1600" b="1" dirty="0" smtClean="0">
                <a:solidFill>
                  <a:schemeClr val="bg1"/>
                </a:solidFill>
              </a:rPr>
              <a:t/>
            </a:r>
            <a:br>
              <a:rPr lang="en-US" altLang="ko-KR" sz="1600" b="1" dirty="0" smtClean="0">
                <a:solidFill>
                  <a:schemeClr val="bg1"/>
                </a:solidFill>
              </a:rPr>
            </a:br>
            <a:r>
              <a:rPr lang="en-US" sz="1600" b="1" dirty="0" smtClean="0">
                <a:solidFill>
                  <a:schemeClr val="bg1"/>
                </a:solidFill>
              </a:rPr>
              <a:t>Most disease pathogenic fungi are naturally in the soil or organic matters – AND NORMALLY BENEFICIAL.  Many insects are as well.</a:t>
            </a:r>
          </a:p>
          <a:p>
            <a:pPr marL="285750" indent="-285750">
              <a:buFont typeface="Arial" charset="0"/>
              <a:buChar char="•"/>
            </a:pPr>
            <a:endParaRPr lang="en-US" sz="1600" b="1" dirty="0" smtClean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ko-KR" altLang="en-US" sz="1600" b="1" dirty="0" smtClean="0">
                <a:solidFill>
                  <a:schemeClr val="bg1"/>
                </a:solidFill>
              </a:rPr>
              <a:t>균들은 광범위하게 번지거나 종자에 혹은 다른 토착 식물원으로부터 접종됩니다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–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미리 자라났거나 근처의 농작물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(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쌀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,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사탕수수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,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곡물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)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에게도 적용됩니다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/>
            </a:r>
            <a:br>
              <a:rPr lang="en-US" altLang="ko-KR" sz="1600" b="1" dirty="0" smtClean="0">
                <a:solidFill>
                  <a:schemeClr val="bg1"/>
                </a:solidFill>
              </a:rPr>
            </a:br>
            <a:r>
              <a:rPr lang="en-US" sz="1600" b="1" dirty="0" smtClean="0">
                <a:solidFill>
                  <a:schemeClr val="bg1"/>
                </a:solidFill>
              </a:rPr>
              <a:t>They are widely spread or inoculated into turf on seed or from other native plant material – even previously grown or adjacent crops (rice, sugar cane, cereal crops)</a:t>
            </a:r>
            <a:endParaRPr lang="en-US" b="1" dirty="0" smtClean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endParaRPr lang="en-US" sz="1600" b="1" dirty="0" smtClean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ko-KR" altLang="en-US" sz="1600" b="1" dirty="0" smtClean="0">
                <a:solidFill>
                  <a:schemeClr val="bg1"/>
                </a:solidFill>
              </a:rPr>
              <a:t>확실한 조건하에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,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그들은 선택적으로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‘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기생 생물의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’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질병이 됩니다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.</a:t>
            </a:r>
            <a:br>
              <a:rPr lang="en-US" altLang="ko-KR" sz="1600" b="1" dirty="0" smtClean="0">
                <a:solidFill>
                  <a:schemeClr val="bg1"/>
                </a:solidFill>
              </a:rPr>
            </a:br>
            <a:r>
              <a:rPr lang="en-US" sz="1600" b="1" dirty="0" smtClean="0">
                <a:solidFill>
                  <a:schemeClr val="bg1"/>
                </a:solidFill>
              </a:rPr>
              <a:t>Under certain conditions they </a:t>
            </a:r>
            <a:r>
              <a:rPr lang="en-US" sz="1600" b="1" dirty="0" err="1" smtClean="0">
                <a:solidFill>
                  <a:schemeClr val="bg1"/>
                </a:solidFill>
              </a:rPr>
              <a:t>facultatively</a:t>
            </a:r>
            <a:r>
              <a:rPr lang="en-US" sz="1600" b="1" dirty="0" smtClean="0">
                <a:solidFill>
                  <a:schemeClr val="bg1"/>
                </a:solidFill>
              </a:rPr>
              <a:t> become ‘</a:t>
            </a:r>
            <a:r>
              <a:rPr lang="en-US" sz="1600" b="1" i="1" dirty="0" smtClean="0">
                <a:solidFill>
                  <a:schemeClr val="bg1"/>
                </a:solidFill>
              </a:rPr>
              <a:t>parasitic</a:t>
            </a:r>
            <a:r>
              <a:rPr lang="en-US" sz="1600" b="1" dirty="0" smtClean="0">
                <a:solidFill>
                  <a:schemeClr val="bg1"/>
                </a:solidFill>
              </a:rPr>
              <a:t>.’  DISEASES</a:t>
            </a:r>
            <a:endParaRPr lang="en-US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235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474023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>
                    <a:schemeClr val="accent1"/>
                  </a:glow>
                  <a:reflection endPos="0" dir="5400000" sy="-100000" algn="bl" rotWithShape="0"/>
                </a:effectLst>
              </a:rPr>
              <a:t>© 2012 JG Prusa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effectLst>
                <a:glow>
                  <a:schemeClr val="accent1"/>
                </a:glow>
                <a:reflection endPos="0" dir="5400000" sy="-100000" algn="bl" rotWithShape="0"/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-29164" y="-6626"/>
            <a:ext cx="9173164" cy="694082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9600" y="409376"/>
            <a:ext cx="8001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 startAt="2"/>
            </a:pPr>
            <a:r>
              <a:rPr lang="ko-KR" altLang="en-US" sz="2200" b="1" dirty="0" smtClean="0">
                <a:solidFill>
                  <a:srgbClr val="FFFF00"/>
                </a:solidFill>
              </a:rPr>
              <a:t>잔디 질병인 병원체와 해충의 </a:t>
            </a:r>
            <a:r>
              <a:rPr lang="en-US" altLang="ko-KR" sz="2200" b="1" dirty="0" smtClean="0">
                <a:solidFill>
                  <a:srgbClr val="FFFF00"/>
                </a:solidFill>
              </a:rPr>
              <a:t>‘</a:t>
            </a:r>
            <a:r>
              <a:rPr lang="ko-KR" altLang="en-US" sz="2200" b="1" dirty="0" smtClean="0">
                <a:solidFill>
                  <a:srgbClr val="FFFF00"/>
                </a:solidFill>
              </a:rPr>
              <a:t>라이프 사이클</a:t>
            </a:r>
            <a:r>
              <a:rPr lang="en-US" altLang="ko-KR" sz="2200" b="1" dirty="0" smtClean="0">
                <a:solidFill>
                  <a:srgbClr val="FFFF00"/>
                </a:solidFill>
              </a:rPr>
              <a:t>’</a:t>
            </a:r>
            <a:r>
              <a:rPr lang="ko-KR" altLang="en-US" sz="2200" b="1" dirty="0" smtClean="0">
                <a:solidFill>
                  <a:srgbClr val="FFFF00"/>
                </a:solidFill>
              </a:rPr>
              <a:t>은 무엇이며 우리는 라이프 사이클에 대해 왜 공부하고 알아야 하는가</a:t>
            </a:r>
            <a:r>
              <a:rPr lang="en-US" altLang="ko-KR" sz="2200" b="1" dirty="0" smtClean="0">
                <a:solidFill>
                  <a:srgbClr val="FFFF00"/>
                </a:solidFill>
              </a:rPr>
              <a:t>?</a:t>
            </a:r>
            <a:br>
              <a:rPr lang="en-US" altLang="ko-KR" sz="2200" b="1" dirty="0" smtClean="0">
                <a:solidFill>
                  <a:srgbClr val="FFFF00"/>
                </a:solidFill>
              </a:rPr>
            </a:br>
            <a:r>
              <a:rPr lang="en-US" b="1" dirty="0" smtClean="0">
                <a:solidFill>
                  <a:srgbClr val="FFFF00"/>
                </a:solidFill>
              </a:rPr>
              <a:t>What </a:t>
            </a:r>
            <a:r>
              <a:rPr lang="en-US" b="1" dirty="0">
                <a:solidFill>
                  <a:srgbClr val="FFFF00"/>
                </a:solidFill>
              </a:rPr>
              <a:t>are ‘</a:t>
            </a:r>
            <a:r>
              <a:rPr lang="en-US" b="1" i="1" dirty="0">
                <a:solidFill>
                  <a:srgbClr val="FFFF00"/>
                </a:solidFill>
              </a:rPr>
              <a:t>Life Cycles</a:t>
            </a:r>
            <a:r>
              <a:rPr lang="en-US" b="1" dirty="0">
                <a:solidFill>
                  <a:srgbClr val="FFFF00"/>
                </a:solidFill>
              </a:rPr>
              <a:t>’ of </a:t>
            </a:r>
            <a:r>
              <a:rPr lang="en-US" b="1" dirty="0" smtClean="0">
                <a:solidFill>
                  <a:srgbClr val="FFFF00"/>
                </a:solidFill>
              </a:rPr>
              <a:t>pests, </a:t>
            </a:r>
            <a:r>
              <a:rPr lang="en-US" b="1" dirty="0">
                <a:solidFill>
                  <a:srgbClr val="FFFF00"/>
                </a:solidFill>
              </a:rPr>
              <a:t>such as turfgrass disease </a:t>
            </a:r>
            <a:r>
              <a:rPr lang="en-US" b="1" dirty="0" smtClean="0">
                <a:solidFill>
                  <a:srgbClr val="FFFF00"/>
                </a:solidFill>
              </a:rPr>
              <a:t>fungal pathogens, </a:t>
            </a:r>
            <a:r>
              <a:rPr lang="en-US" b="1" dirty="0">
                <a:solidFill>
                  <a:srgbClr val="FFFF00"/>
                </a:solidFill>
              </a:rPr>
              <a:t>and why must we study and </a:t>
            </a:r>
            <a:r>
              <a:rPr lang="en-US" b="1" dirty="0" smtClean="0">
                <a:solidFill>
                  <a:srgbClr val="FFFF00"/>
                </a:solidFill>
              </a:rPr>
              <a:t>absolutely know </a:t>
            </a:r>
            <a:r>
              <a:rPr lang="en-US" b="1" dirty="0">
                <a:solidFill>
                  <a:srgbClr val="FFFF00"/>
                </a:solidFill>
              </a:rPr>
              <a:t>these </a:t>
            </a:r>
            <a:r>
              <a:rPr lang="en-US" b="1" i="1" dirty="0">
                <a:solidFill>
                  <a:srgbClr val="FFFF00"/>
                </a:solidFill>
              </a:rPr>
              <a:t>life </a:t>
            </a:r>
            <a:r>
              <a:rPr lang="en-US" b="1" i="1" dirty="0" smtClean="0">
                <a:solidFill>
                  <a:srgbClr val="FFFF00"/>
                </a:solidFill>
              </a:rPr>
              <a:t>cycles</a:t>
            </a:r>
            <a:r>
              <a:rPr lang="en-US" b="1" dirty="0">
                <a:solidFill>
                  <a:srgbClr val="FFFF00"/>
                </a:solidFill>
              </a:rPr>
              <a:t>?</a:t>
            </a:r>
            <a:endParaRPr lang="en-US" sz="2000" b="1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810742"/>
            <a:ext cx="62484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ko-KR" altLang="en-US" sz="2000" b="1" dirty="0" smtClean="0">
                <a:solidFill>
                  <a:schemeClr val="bg1"/>
                </a:solidFill>
              </a:rPr>
              <a:t>실제로 눈에 보이는 징후를 기다리기엔 너무 늦는다</a:t>
            </a:r>
            <a:r>
              <a:rPr lang="en-US" altLang="ko-KR" sz="2000" b="1" dirty="0" smtClean="0">
                <a:solidFill>
                  <a:schemeClr val="bg1"/>
                </a:solidFill>
              </a:rPr>
              <a:t/>
            </a:r>
            <a:br>
              <a:rPr lang="en-US" altLang="ko-KR" sz="2000" b="1" dirty="0" smtClean="0">
                <a:solidFill>
                  <a:schemeClr val="bg1"/>
                </a:solidFill>
              </a:rPr>
            </a:br>
            <a:r>
              <a:rPr lang="en-US" sz="2000" b="1" dirty="0" smtClean="0">
                <a:solidFill>
                  <a:schemeClr val="bg1"/>
                </a:solidFill>
              </a:rPr>
              <a:t>Waiting for visible symptoms to manifest is too late.   </a:t>
            </a:r>
          </a:p>
          <a:p>
            <a:pPr marL="285750" indent="-285750" algn="r">
              <a:buFont typeface="Arial" charset="0"/>
              <a:buChar char="•"/>
            </a:pPr>
            <a:r>
              <a:rPr lang="ko-KR" altLang="en-US" b="1" dirty="0" smtClean="0">
                <a:solidFill>
                  <a:srgbClr val="FFFF00"/>
                </a:solidFill>
              </a:rPr>
              <a:t>자연발생적인 것은 없다 </a:t>
            </a:r>
            <a:r>
              <a:rPr lang="en-US" altLang="ko-KR" b="1" dirty="0" smtClean="0">
                <a:solidFill>
                  <a:srgbClr val="FFFF00"/>
                </a:solidFill>
              </a:rPr>
              <a:t>– </a:t>
            </a:r>
            <a:r>
              <a:rPr lang="ko-KR" altLang="en-US" b="1" dirty="0" smtClean="0">
                <a:solidFill>
                  <a:srgbClr val="FFFF00"/>
                </a:solidFill>
              </a:rPr>
              <a:t>파스퇴르</a:t>
            </a:r>
            <a:r>
              <a:rPr lang="en-US" altLang="ko-KR" b="1" dirty="0" smtClean="0">
                <a:solidFill>
                  <a:srgbClr val="FFFF00"/>
                </a:solidFill>
              </a:rPr>
              <a:t/>
            </a:r>
            <a:br>
              <a:rPr lang="en-US" altLang="ko-KR" b="1" dirty="0" smtClean="0">
                <a:solidFill>
                  <a:srgbClr val="FFFF00"/>
                </a:solidFill>
              </a:rPr>
            </a:br>
            <a:r>
              <a:rPr lang="en-US" b="1" dirty="0" smtClean="0">
                <a:solidFill>
                  <a:srgbClr val="FFFF00"/>
                </a:solidFill>
              </a:rPr>
              <a:t>No spontaneous generation</a:t>
            </a:r>
            <a:r>
              <a:rPr lang="en-US" sz="1600" b="1" dirty="0">
                <a:solidFill>
                  <a:srgbClr val="FFFF00"/>
                </a:solidFill>
              </a:rPr>
              <a:t> </a:t>
            </a:r>
            <a:r>
              <a:rPr lang="en-US" sz="1600" b="1" dirty="0" smtClean="0">
                <a:solidFill>
                  <a:srgbClr val="FFFF00"/>
                </a:solidFill>
              </a:rPr>
              <a:t>- </a:t>
            </a:r>
            <a:r>
              <a:rPr lang="en-US" b="1" dirty="0" smtClean="0">
                <a:solidFill>
                  <a:srgbClr val="FFFF00"/>
                </a:solidFill>
              </a:rPr>
              <a:t>Pasteur</a:t>
            </a:r>
            <a:endParaRPr lang="en-US" sz="2000" b="1" dirty="0" smtClean="0">
              <a:solidFill>
                <a:srgbClr val="FFFF00"/>
              </a:solidFill>
            </a:endParaRPr>
          </a:p>
        </p:txBody>
      </p:sp>
      <p:pic>
        <p:nvPicPr>
          <p:cNvPr id="1028" name="Picture 4" descr="http://www.hgca.com/images/upload/Take-all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011071"/>
            <a:ext cx="5295900" cy="336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b2pg0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8300" y="3508756"/>
            <a:ext cx="2514600" cy="2866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xtimeline.com/__UserPic_Large/9180/ELT200805061838326059219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2" t="6998" b="22800"/>
          <a:stretch/>
        </p:blipFill>
        <p:spPr bwMode="auto">
          <a:xfrm>
            <a:off x="7162800" y="1726259"/>
            <a:ext cx="1680099" cy="1496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8524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474023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>
                    <a:schemeClr val="accent1"/>
                  </a:glow>
                  <a:reflection endPos="0" dir="5400000" sy="-100000" algn="bl" rotWithShape="0"/>
                </a:effectLst>
              </a:rPr>
              <a:t>© 2012 JG Prusa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effectLst>
                <a:glow>
                  <a:schemeClr val="accent1"/>
                </a:glow>
                <a:reflection endPos="0" dir="5400000" sy="-100000" algn="bl" rotWithShape="0"/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0" y="-6626"/>
            <a:ext cx="9150626" cy="694082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04800" y="396818"/>
            <a:ext cx="8686800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 startAt="3"/>
            </a:pPr>
            <a:r>
              <a:rPr lang="ko-KR" altLang="en-US" b="1" dirty="0" smtClean="0">
                <a:solidFill>
                  <a:srgbClr val="FFFF00"/>
                </a:solidFill>
              </a:rPr>
              <a:t>종합적 병해충 관리</a:t>
            </a:r>
            <a:r>
              <a:rPr lang="en-US" altLang="ko-KR" b="1" dirty="0" smtClean="0">
                <a:solidFill>
                  <a:srgbClr val="FFFF00"/>
                </a:solidFill>
              </a:rPr>
              <a:t>(IPM)</a:t>
            </a:r>
            <a:r>
              <a:rPr lang="ko-KR" altLang="en-US" b="1" dirty="0" smtClean="0">
                <a:solidFill>
                  <a:srgbClr val="FFFF00"/>
                </a:solidFill>
              </a:rPr>
              <a:t>는 무엇인가 </a:t>
            </a:r>
            <a:r>
              <a:rPr lang="en-US" altLang="ko-KR" b="1" dirty="0" smtClean="0">
                <a:solidFill>
                  <a:srgbClr val="FFFF00"/>
                </a:solidFill>
              </a:rPr>
              <a:t>– </a:t>
            </a:r>
            <a:r>
              <a:rPr lang="ko-KR" altLang="en-US" b="1" dirty="0" smtClean="0">
                <a:solidFill>
                  <a:srgbClr val="FFFF00"/>
                </a:solidFill>
              </a:rPr>
              <a:t>왜 </a:t>
            </a:r>
            <a:r>
              <a:rPr lang="en-US" altLang="ko-KR" b="1" dirty="0" smtClean="0">
                <a:solidFill>
                  <a:srgbClr val="FFFF00"/>
                </a:solidFill>
              </a:rPr>
              <a:t>‘</a:t>
            </a:r>
            <a:r>
              <a:rPr lang="ko-KR" altLang="en-US" b="1" dirty="0" smtClean="0">
                <a:solidFill>
                  <a:srgbClr val="FFFF00"/>
                </a:solidFill>
              </a:rPr>
              <a:t>반드시 해야</a:t>
            </a:r>
            <a:r>
              <a:rPr lang="en-US" altLang="ko-KR" b="1" dirty="0" smtClean="0">
                <a:solidFill>
                  <a:srgbClr val="FFFF00"/>
                </a:solidFill>
              </a:rPr>
              <a:t>’</a:t>
            </a:r>
            <a:r>
              <a:rPr lang="ko-KR" altLang="en-US" b="1" dirty="0" smtClean="0">
                <a:solidFill>
                  <a:srgbClr val="FFFF00"/>
                </a:solidFill>
              </a:rPr>
              <a:t>하는가</a:t>
            </a:r>
            <a:r>
              <a:rPr lang="en-US" altLang="ko-KR" b="1" dirty="0" smtClean="0">
                <a:solidFill>
                  <a:srgbClr val="FFFF00"/>
                </a:solidFill>
              </a:rPr>
              <a:t>, </a:t>
            </a:r>
            <a:r>
              <a:rPr lang="ko-KR" altLang="en-US" b="1" dirty="0" smtClean="0">
                <a:solidFill>
                  <a:srgbClr val="FFFF00"/>
                </a:solidFill>
              </a:rPr>
              <a:t>우수관리방법</a:t>
            </a:r>
            <a:r>
              <a:rPr lang="en-US" altLang="ko-KR" b="1" dirty="0" smtClean="0">
                <a:solidFill>
                  <a:srgbClr val="FFFF00"/>
                </a:solidFill>
              </a:rPr>
              <a:t>(BMP)</a:t>
            </a:r>
            <a:r>
              <a:rPr lang="ko-KR" altLang="en-US" b="1" dirty="0" smtClean="0">
                <a:solidFill>
                  <a:srgbClr val="FFFF00"/>
                </a:solidFill>
              </a:rPr>
              <a:t>으로 접근하며 최근 대중적으로 불리는 </a:t>
            </a:r>
            <a:r>
              <a:rPr lang="en-US" altLang="ko-KR" b="1" dirty="0" smtClean="0">
                <a:solidFill>
                  <a:srgbClr val="FFFF00"/>
                </a:solidFill>
              </a:rPr>
              <a:t>‘</a:t>
            </a:r>
            <a:r>
              <a:rPr lang="ko-KR" altLang="en-US" b="1" dirty="0" smtClean="0">
                <a:solidFill>
                  <a:srgbClr val="FF0000"/>
                </a:solidFill>
              </a:rPr>
              <a:t>지속가능성</a:t>
            </a:r>
            <a:r>
              <a:rPr lang="en-US" altLang="ko-KR" b="1" dirty="0" smtClean="0">
                <a:solidFill>
                  <a:srgbClr val="FFFF00"/>
                </a:solidFill>
              </a:rPr>
              <a:t>’</a:t>
            </a:r>
            <a:r>
              <a:rPr lang="ko-KR" altLang="en-US" b="1" dirty="0" smtClean="0">
                <a:solidFill>
                  <a:srgbClr val="FFFF00"/>
                </a:solidFill>
              </a:rPr>
              <a:t>은 무엇인가</a:t>
            </a:r>
            <a:r>
              <a:rPr lang="en-US" altLang="ko-KR" b="1" dirty="0" smtClean="0">
                <a:solidFill>
                  <a:srgbClr val="FFFF00"/>
                </a:solidFill>
              </a:rPr>
              <a:t>? </a:t>
            </a:r>
            <a:br>
              <a:rPr lang="en-US" altLang="ko-KR" b="1" dirty="0" smtClean="0">
                <a:solidFill>
                  <a:srgbClr val="FFFF00"/>
                </a:solidFill>
              </a:rPr>
            </a:br>
            <a:r>
              <a:rPr lang="en-US" sz="1600" b="1" dirty="0" smtClean="0">
                <a:solidFill>
                  <a:srgbClr val="FFFF00"/>
                </a:solidFill>
              </a:rPr>
              <a:t>What </a:t>
            </a:r>
            <a:r>
              <a:rPr lang="en-US" sz="1600" b="1" dirty="0">
                <a:solidFill>
                  <a:srgbClr val="FFFF00"/>
                </a:solidFill>
              </a:rPr>
              <a:t>is </a:t>
            </a:r>
            <a:r>
              <a:rPr lang="en-US" sz="1600" b="1" i="1" dirty="0">
                <a:solidFill>
                  <a:srgbClr val="FFFF00"/>
                </a:solidFill>
              </a:rPr>
              <a:t>Integrated Pest Management </a:t>
            </a:r>
            <a:r>
              <a:rPr lang="en-US" sz="1600" b="1" dirty="0">
                <a:solidFill>
                  <a:srgbClr val="FFFF00"/>
                </a:solidFill>
              </a:rPr>
              <a:t>(IPM) – and why is it a ‘must do,’ Best Management Practice (BMP) approach to what is now popularly called </a:t>
            </a:r>
            <a:r>
              <a:rPr lang="en-US" b="1" dirty="0">
                <a:solidFill>
                  <a:srgbClr val="FFFF00"/>
                </a:solidFill>
              </a:rPr>
              <a:t>‘</a:t>
            </a:r>
            <a:r>
              <a:rPr lang="en-US" b="1" i="1" dirty="0" smtClean="0">
                <a:solidFill>
                  <a:srgbClr val="FF0000"/>
                </a:solidFill>
              </a:rPr>
              <a:t>sustainability</a:t>
            </a:r>
            <a:r>
              <a:rPr lang="en-US" b="1" dirty="0">
                <a:solidFill>
                  <a:srgbClr val="FFFF00"/>
                </a:solidFill>
              </a:rPr>
              <a:t>?</a:t>
            </a:r>
            <a:r>
              <a:rPr lang="en-US" b="1" dirty="0" smtClean="0">
                <a:solidFill>
                  <a:srgbClr val="FFFF00"/>
                </a:solidFill>
              </a:rPr>
              <a:t>’</a:t>
            </a:r>
            <a:endParaRPr lang="en-US" sz="2000" b="1" dirty="0" smtClean="0">
              <a:solidFill>
                <a:srgbClr val="FFFF00"/>
              </a:solidFill>
            </a:endParaRPr>
          </a:p>
          <a:p>
            <a:pPr marL="457200" indent="-457200">
              <a:buAutoNum type="arabicPeriod" startAt="3"/>
            </a:pP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12233" y="2146280"/>
            <a:ext cx="579120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종합적 병해충 관리는 해충 관리에 접근할 수 있는 전체적인 사항이다</a:t>
            </a:r>
            <a:r>
              <a:rPr lang="en-US" altLang="ko-KR" b="1" dirty="0" smtClean="0">
                <a:solidFill>
                  <a:schemeClr val="bg1"/>
                </a:solidFill>
              </a:rPr>
              <a:t/>
            </a:r>
            <a:br>
              <a:rPr lang="en-US" altLang="ko-KR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IPM is a holistic approach to management of pests</a:t>
            </a:r>
          </a:p>
          <a:p>
            <a:pPr marL="285750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라이프 </a:t>
            </a:r>
            <a:r>
              <a:rPr lang="ko-KR" altLang="en-US" b="1" dirty="0" err="1" smtClean="0">
                <a:solidFill>
                  <a:schemeClr val="bg1"/>
                </a:solidFill>
              </a:rPr>
              <a:t>싸이클</a:t>
            </a:r>
            <a:r>
              <a:rPr lang="ko-KR" alt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Life cycles</a:t>
            </a:r>
          </a:p>
          <a:p>
            <a:pPr marL="285750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잔디 관리의 </a:t>
            </a:r>
            <a:r>
              <a:rPr lang="en-US" altLang="ko-KR" b="1" dirty="0" smtClean="0">
                <a:solidFill>
                  <a:schemeClr val="bg1"/>
                </a:solidFill>
              </a:rPr>
              <a:t>4</a:t>
            </a:r>
            <a:r>
              <a:rPr lang="ko-KR" altLang="en-US" b="1" dirty="0" smtClean="0">
                <a:solidFill>
                  <a:schemeClr val="bg1"/>
                </a:solidFill>
              </a:rPr>
              <a:t>가지 방법 </a:t>
            </a:r>
            <a:r>
              <a:rPr lang="en-US" sz="1600" b="1" dirty="0" smtClean="0">
                <a:solidFill>
                  <a:schemeClr val="bg1"/>
                </a:solidFill>
              </a:rPr>
              <a:t>The 4 Ms of </a:t>
            </a:r>
            <a:r>
              <a:rPr lang="en-US" sz="1600" b="1" dirty="0" err="1" smtClean="0">
                <a:solidFill>
                  <a:schemeClr val="bg1"/>
                </a:solidFill>
              </a:rPr>
              <a:t>turfgrass</a:t>
            </a:r>
            <a:r>
              <a:rPr lang="en-US" sz="1600" b="1" dirty="0" smtClean="0">
                <a:solidFill>
                  <a:schemeClr val="bg1"/>
                </a:solidFill>
              </a:rPr>
              <a:t> management</a:t>
            </a:r>
            <a:endParaRPr lang="en-US" b="1" dirty="0" smtClean="0">
              <a:solidFill>
                <a:schemeClr val="bg1"/>
              </a:solidFill>
            </a:endParaRPr>
          </a:p>
          <a:p>
            <a:pPr marL="1200150" lvl="2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재배법 </a:t>
            </a:r>
            <a:r>
              <a:rPr lang="en-US" altLang="ko-KR" b="1" dirty="0" smtClean="0">
                <a:solidFill>
                  <a:schemeClr val="bg1"/>
                </a:solidFill>
              </a:rPr>
              <a:t>– </a:t>
            </a:r>
            <a:r>
              <a:rPr lang="ko-KR" altLang="en-US" b="1" dirty="0" err="1" smtClean="0">
                <a:solidFill>
                  <a:schemeClr val="bg1"/>
                </a:solidFill>
              </a:rPr>
              <a:t>뿌리층</a:t>
            </a:r>
            <a:r>
              <a:rPr lang="ko-KR" altLang="en-US" b="1" dirty="0" smtClean="0">
                <a:solidFill>
                  <a:schemeClr val="bg1"/>
                </a:solidFill>
              </a:rPr>
              <a:t> </a:t>
            </a:r>
            <a:r>
              <a:rPr lang="en-US" sz="1600" b="1" dirty="0" smtClean="0">
                <a:solidFill>
                  <a:schemeClr val="bg1"/>
                </a:solidFill>
              </a:rPr>
              <a:t>Cultural practices – the </a:t>
            </a:r>
            <a:r>
              <a:rPr lang="en-US" sz="1600" b="1" dirty="0" err="1" smtClean="0">
                <a:solidFill>
                  <a:schemeClr val="bg1"/>
                </a:solidFill>
              </a:rPr>
              <a:t>rootzone</a:t>
            </a:r>
            <a:endParaRPr lang="en-US" b="1" dirty="0" smtClean="0">
              <a:solidFill>
                <a:schemeClr val="bg1"/>
              </a:solidFill>
            </a:endParaRPr>
          </a:p>
          <a:p>
            <a:pPr marL="1200150" lvl="2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재배법 </a:t>
            </a:r>
            <a:r>
              <a:rPr lang="en-US" altLang="ko-KR" b="1" dirty="0" smtClean="0">
                <a:solidFill>
                  <a:schemeClr val="bg1"/>
                </a:solidFill>
              </a:rPr>
              <a:t>– </a:t>
            </a:r>
            <a:r>
              <a:rPr lang="ko-KR" altLang="en-US" b="1" dirty="0" smtClean="0">
                <a:solidFill>
                  <a:schemeClr val="bg1"/>
                </a:solidFill>
              </a:rPr>
              <a:t>표면      </a:t>
            </a:r>
            <a:r>
              <a:rPr lang="en-US" sz="1600" b="1" dirty="0" err="1" smtClean="0">
                <a:solidFill>
                  <a:schemeClr val="bg1"/>
                </a:solidFill>
              </a:rPr>
              <a:t>Cutural</a:t>
            </a:r>
            <a:r>
              <a:rPr lang="en-US" sz="1600" b="1" dirty="0" smtClean="0">
                <a:solidFill>
                  <a:schemeClr val="bg1"/>
                </a:solidFill>
              </a:rPr>
              <a:t> practices – the surface</a:t>
            </a:r>
            <a:endParaRPr lang="en-US" b="1" dirty="0" smtClean="0">
              <a:solidFill>
                <a:schemeClr val="bg1"/>
              </a:solidFill>
            </a:endParaRPr>
          </a:p>
          <a:p>
            <a:pPr marL="1200150" lvl="2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영양분 관리    </a:t>
            </a:r>
            <a:r>
              <a:rPr lang="en-US" sz="1600" b="1" dirty="0" smtClean="0">
                <a:solidFill>
                  <a:schemeClr val="bg1"/>
                </a:solidFill>
              </a:rPr>
              <a:t>Nutrient management</a:t>
            </a:r>
            <a:endParaRPr lang="en-US" b="1" dirty="0" smtClean="0">
              <a:solidFill>
                <a:schemeClr val="bg1"/>
              </a:solidFill>
            </a:endParaRPr>
          </a:p>
          <a:p>
            <a:pPr marL="1200150" lvl="2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수분 관리  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 </a:t>
            </a:r>
            <a:r>
              <a:rPr lang="en-US" sz="1600" b="1" dirty="0" smtClean="0">
                <a:solidFill>
                  <a:schemeClr val="bg1"/>
                </a:solidFill>
              </a:rPr>
              <a:t>Water management</a:t>
            </a:r>
            <a:endParaRPr lang="en-US" b="1" dirty="0" smtClean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환경적 영향    </a:t>
            </a:r>
            <a:r>
              <a:rPr lang="en-US" b="1" dirty="0" smtClean="0">
                <a:solidFill>
                  <a:schemeClr val="bg1"/>
                </a:solidFill>
              </a:rPr>
              <a:t>Environmental influences</a:t>
            </a:r>
          </a:p>
          <a:p>
            <a:pPr marL="285750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스트레스 </a:t>
            </a:r>
            <a:r>
              <a:rPr lang="en-US" altLang="ko-KR" b="1" dirty="0" smtClean="0">
                <a:solidFill>
                  <a:schemeClr val="bg1"/>
                </a:solidFill>
              </a:rPr>
              <a:t>/ </a:t>
            </a:r>
            <a:r>
              <a:rPr lang="ko-KR" altLang="en-US" b="1" dirty="0" smtClean="0">
                <a:solidFill>
                  <a:schemeClr val="bg1"/>
                </a:solidFill>
              </a:rPr>
              <a:t>손상 정도</a:t>
            </a:r>
            <a:r>
              <a:rPr lang="en-US" altLang="ko-KR" b="1" dirty="0" smtClean="0">
                <a:solidFill>
                  <a:schemeClr val="bg1"/>
                </a:solidFill>
              </a:rPr>
              <a:t/>
            </a:r>
            <a:br>
              <a:rPr lang="en-US" altLang="ko-KR" b="1" dirty="0" smtClean="0">
                <a:solidFill>
                  <a:schemeClr val="bg1"/>
                </a:solidFill>
              </a:rPr>
            </a:br>
            <a:r>
              <a:rPr lang="en-US" sz="1600" b="1" dirty="0" smtClean="0">
                <a:solidFill>
                  <a:schemeClr val="bg1"/>
                </a:solidFill>
              </a:rPr>
              <a:t>Stress / wear evaluation</a:t>
            </a:r>
            <a:endParaRPr lang="en-US" b="1" dirty="0" smtClean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정찰 </a:t>
            </a:r>
            <a:r>
              <a:rPr lang="en-US" altLang="ko-KR" b="1" dirty="0" smtClean="0">
                <a:solidFill>
                  <a:schemeClr val="bg1"/>
                </a:solidFill>
              </a:rPr>
              <a:t>/ </a:t>
            </a:r>
            <a:r>
              <a:rPr lang="ko-KR" altLang="en-US" b="1" dirty="0" smtClean="0">
                <a:solidFill>
                  <a:schemeClr val="bg1"/>
                </a:solidFill>
              </a:rPr>
              <a:t>관찰  </a:t>
            </a:r>
            <a:r>
              <a:rPr lang="en-US" b="1" dirty="0" smtClean="0">
                <a:solidFill>
                  <a:schemeClr val="bg1"/>
                </a:solidFill>
              </a:rPr>
              <a:t>Scouting / monitoring</a:t>
            </a:r>
          </a:p>
          <a:p>
            <a:pPr marL="285750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처리 기준치 설정  </a:t>
            </a:r>
            <a:r>
              <a:rPr lang="en-US" b="1" dirty="0" smtClean="0">
                <a:solidFill>
                  <a:schemeClr val="bg1"/>
                </a:solidFill>
              </a:rPr>
              <a:t>Set $$$ thresholds</a:t>
            </a:r>
          </a:p>
          <a:p>
            <a:pPr marL="285750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치유 </a:t>
            </a:r>
            <a:r>
              <a:rPr lang="ko-KR" altLang="en-US" b="1" dirty="0" err="1" smtClean="0">
                <a:solidFill>
                  <a:schemeClr val="bg1"/>
                </a:solidFill>
              </a:rPr>
              <a:t>화학물</a:t>
            </a:r>
            <a:r>
              <a:rPr lang="ko-KR" altLang="en-US" b="1" dirty="0" smtClean="0">
                <a:solidFill>
                  <a:schemeClr val="bg1"/>
                </a:solidFill>
              </a:rPr>
              <a:t> 투입</a:t>
            </a:r>
            <a:r>
              <a:rPr lang="en-US" altLang="ko-KR" b="1" dirty="0" smtClean="0">
                <a:solidFill>
                  <a:schemeClr val="bg1"/>
                </a:solidFill>
              </a:rPr>
              <a:t/>
            </a:r>
            <a:br>
              <a:rPr lang="en-US" altLang="ko-KR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Curative chemical intervention</a:t>
            </a:r>
          </a:p>
        </p:txBody>
      </p:sp>
      <p:pic>
        <p:nvPicPr>
          <p:cNvPr id="2050" name="Picture 2" descr="http://www.newerapestcontrol.com/web/wp-content/uploads/2012/08/IPM_Puzzl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696" y="2090360"/>
            <a:ext cx="2713807" cy="3916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c95711.r11.cf3.rackcdn.com/finger_pushing_Weather_icon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3712" y="5105400"/>
            <a:ext cx="1860288" cy="1227792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2647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0" y="-6626"/>
            <a:ext cx="9150626" cy="69408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474023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>
                    <a:schemeClr val="accent1"/>
                  </a:glow>
                  <a:reflection endPos="0" dir="5400000" sy="-100000" algn="bl" rotWithShape="0"/>
                </a:effectLst>
              </a:rPr>
              <a:t>© 2012 JG Prusa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effectLst>
                <a:glow>
                  <a:schemeClr val="accent1"/>
                </a:glow>
                <a:reflection endPos="0" dir="5400000" sy="-100000" algn="bl" rotWithShape="0"/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381000"/>
            <a:ext cx="8305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 startAt="4"/>
            </a:pPr>
            <a:r>
              <a:rPr lang="ko-KR" altLang="en-US" sz="2000" b="1" dirty="0" smtClean="0">
                <a:solidFill>
                  <a:srgbClr val="FFFF00"/>
                </a:solidFill>
              </a:rPr>
              <a:t>화학품 살포시 토양 </a:t>
            </a:r>
            <a:r>
              <a:rPr lang="ko-KR" altLang="en-US" sz="2000" b="1" dirty="0" err="1" smtClean="0">
                <a:solidFill>
                  <a:srgbClr val="FFFF00"/>
                </a:solidFill>
              </a:rPr>
              <a:t>생물권으로</a:t>
            </a:r>
            <a:r>
              <a:rPr lang="ko-KR" altLang="en-US" sz="2000" b="1" dirty="0" smtClean="0">
                <a:solidFill>
                  <a:srgbClr val="FFFF00"/>
                </a:solidFill>
              </a:rPr>
              <a:t> 이동하여 영향을 주는 잠재적인 문제는 무엇이며 왜 우리는 사용을 최소화하고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, </a:t>
            </a:r>
            <a:r>
              <a:rPr lang="ko-KR" altLang="en-US" sz="2000" b="1" dirty="0" smtClean="0">
                <a:solidFill>
                  <a:srgbClr val="FFFF00"/>
                </a:solidFill>
              </a:rPr>
              <a:t>강력한 농약을 정밀하게 사용해야 하는가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? </a:t>
            </a:r>
            <a:br>
              <a:rPr lang="en-US" altLang="ko-KR" sz="2000" b="1" dirty="0" smtClean="0">
                <a:solidFill>
                  <a:srgbClr val="FFFF00"/>
                </a:solidFill>
              </a:rPr>
            </a:br>
            <a:r>
              <a:rPr lang="en-US" sz="1600" b="1" dirty="0" smtClean="0">
                <a:solidFill>
                  <a:srgbClr val="FFFF00"/>
                </a:solidFill>
              </a:rPr>
              <a:t>What </a:t>
            </a:r>
            <a:r>
              <a:rPr lang="en-US" sz="1600" b="1" dirty="0">
                <a:solidFill>
                  <a:srgbClr val="FFFF00"/>
                </a:solidFill>
              </a:rPr>
              <a:t>are the potentials of detrimental impacts from applications of chemicals that move into the soil biosphere and why must we use minimal, precision intervention with powerful agricultural </a:t>
            </a:r>
            <a:r>
              <a:rPr lang="en-US" sz="1600" b="1" dirty="0" smtClean="0">
                <a:solidFill>
                  <a:srgbClr val="FFFF00"/>
                </a:solidFill>
              </a:rPr>
              <a:t>pharmaceuticals</a:t>
            </a:r>
            <a:r>
              <a:rPr lang="en-US" sz="1600" b="1" dirty="0">
                <a:solidFill>
                  <a:srgbClr val="FFFF00"/>
                </a:solidFill>
              </a:rPr>
              <a:t>?</a:t>
            </a:r>
            <a:endParaRPr lang="en-US" sz="2000" b="1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500" y="2118985"/>
            <a:ext cx="6134100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Edwardian Script ITC" pitchFamily="66" charset="0"/>
              </a:rPr>
              <a:t>“</a:t>
            </a:r>
            <a:r>
              <a:rPr lang="ko-KR" altLang="en-US" sz="3200" dirty="0" smtClean="0">
                <a:solidFill>
                  <a:schemeClr val="bg1"/>
                </a:solidFill>
                <a:latin typeface="Edwardian Script ITC" pitchFamily="66" charset="0"/>
              </a:rPr>
              <a:t>한 알의 모래에서 세계를 보고</a:t>
            </a:r>
            <a:r>
              <a:rPr lang="en-US" altLang="ko-KR" sz="3200" dirty="0" smtClean="0">
                <a:solidFill>
                  <a:schemeClr val="bg1"/>
                </a:solidFill>
                <a:latin typeface="Edwardian Script ITC" pitchFamily="66" charset="0"/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  <a:latin typeface="Edwardian Script ITC" pitchFamily="66" charset="0"/>
              </a:rPr>
              <a:t>한 송이 들꽃에서 천국을 보고</a:t>
            </a:r>
            <a:r>
              <a:rPr lang="en-US" altLang="ko-KR" sz="3200" dirty="0" smtClean="0">
                <a:solidFill>
                  <a:schemeClr val="bg1"/>
                </a:solidFill>
                <a:latin typeface="Edwardian Script ITC" pitchFamily="66" charset="0"/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  <a:latin typeface="Edwardian Script ITC" pitchFamily="66" charset="0"/>
              </a:rPr>
              <a:t>당신의 손바닥에 무한함을</a:t>
            </a:r>
            <a:r>
              <a:rPr lang="en-US" altLang="ko-KR" sz="3200" dirty="0" smtClean="0">
                <a:solidFill>
                  <a:schemeClr val="bg1"/>
                </a:solidFill>
                <a:latin typeface="Edwardian Script ITC" pitchFamily="66" charset="0"/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  <a:latin typeface="Edwardian Script ITC" pitchFamily="66" charset="0"/>
              </a:rPr>
              <a:t>한 순간 속에서 영원을 보라</a:t>
            </a:r>
            <a:r>
              <a:rPr lang="en-US" altLang="ko-KR" sz="3200" dirty="0" smtClean="0">
                <a:solidFill>
                  <a:schemeClr val="bg1"/>
                </a:solidFill>
                <a:latin typeface="Edwardian Script ITC" pitchFamily="66" charset="0"/>
              </a:rPr>
              <a:t>.”</a:t>
            </a:r>
            <a:br>
              <a:rPr lang="en-US" altLang="ko-KR" sz="3200" dirty="0" smtClean="0">
                <a:solidFill>
                  <a:schemeClr val="bg1"/>
                </a:solidFill>
                <a:latin typeface="Edwardian Script ITC" pitchFamily="66" charset="0"/>
              </a:rPr>
            </a:br>
            <a:r>
              <a:rPr lang="en-US" sz="3200" b="1" dirty="0" smtClean="0">
                <a:solidFill>
                  <a:schemeClr val="bg1"/>
                </a:solidFill>
                <a:latin typeface="Edwardian Script ITC" pitchFamily="66" charset="0"/>
              </a:rPr>
              <a:t>“</a:t>
            </a:r>
            <a:r>
              <a:rPr lang="en-US" sz="2400" b="1" dirty="0" smtClean="0">
                <a:solidFill>
                  <a:schemeClr val="bg1"/>
                </a:solidFill>
                <a:latin typeface="Edwardian Script ITC" pitchFamily="66" charset="0"/>
              </a:rPr>
              <a:t>To </a:t>
            </a:r>
            <a:r>
              <a:rPr lang="en-US" sz="2400" b="1" dirty="0">
                <a:solidFill>
                  <a:schemeClr val="bg1"/>
                </a:solidFill>
                <a:latin typeface="Edwardian Script ITC" pitchFamily="66" charset="0"/>
              </a:rPr>
              <a:t>see a world in a grain of sand,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Edwardian Script ITC" pitchFamily="66" charset="0"/>
              </a:rPr>
              <a:t>And a heaven in a wild flower,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Edwardian Script ITC" pitchFamily="66" charset="0"/>
              </a:rPr>
              <a:t>Hold infinity in the palm of your hand,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Edwardian Script ITC" pitchFamily="66" charset="0"/>
              </a:rPr>
              <a:t>And eternity in an hour</a:t>
            </a:r>
            <a:r>
              <a:rPr lang="en-US" sz="2400" b="1" dirty="0" smtClean="0">
                <a:solidFill>
                  <a:schemeClr val="bg1"/>
                </a:solidFill>
                <a:latin typeface="Edwardian Script ITC" pitchFamily="66" charset="0"/>
              </a:rPr>
              <a:t>.“</a:t>
            </a:r>
          </a:p>
          <a:p>
            <a:pPr algn="r"/>
            <a:r>
              <a:rPr lang="en-US" sz="1100" i="1" dirty="0" smtClean="0">
                <a:solidFill>
                  <a:schemeClr val="bg1"/>
                </a:solidFill>
              </a:rPr>
              <a:t>“</a:t>
            </a:r>
          </a:p>
          <a:p>
            <a:pPr algn="r"/>
            <a:r>
              <a:rPr lang="en-US" sz="1100" i="1" dirty="0" smtClean="0">
                <a:solidFill>
                  <a:schemeClr val="bg1"/>
                </a:solidFill>
              </a:rPr>
              <a:t>“</a:t>
            </a:r>
            <a:r>
              <a:rPr lang="ko-KR" altLang="en-US" sz="1100" i="1" dirty="0" smtClean="0">
                <a:solidFill>
                  <a:schemeClr val="bg1"/>
                </a:solidFill>
              </a:rPr>
              <a:t>순수의 전조 </a:t>
            </a:r>
            <a:r>
              <a:rPr lang="en-US" sz="1100" i="1" dirty="0" smtClean="0">
                <a:solidFill>
                  <a:schemeClr val="bg1"/>
                </a:solidFill>
              </a:rPr>
              <a:t>The </a:t>
            </a:r>
            <a:r>
              <a:rPr lang="en-US" sz="1100" i="1" dirty="0">
                <a:solidFill>
                  <a:schemeClr val="bg1"/>
                </a:solidFill>
              </a:rPr>
              <a:t>Auguries of </a:t>
            </a:r>
            <a:r>
              <a:rPr lang="en-US" sz="1100" i="1" dirty="0" smtClean="0">
                <a:solidFill>
                  <a:schemeClr val="bg1"/>
                </a:solidFill>
              </a:rPr>
              <a:t>Innocence</a:t>
            </a:r>
            <a:r>
              <a:rPr lang="en-US" sz="1100" dirty="0" smtClean="0">
                <a:solidFill>
                  <a:schemeClr val="bg1"/>
                </a:solidFill>
              </a:rPr>
              <a:t>” </a:t>
            </a:r>
          </a:p>
          <a:p>
            <a:pPr algn="r"/>
            <a:r>
              <a:rPr lang="en-US" sz="1100" dirty="0" smtClean="0">
                <a:solidFill>
                  <a:schemeClr val="bg1"/>
                </a:solidFill>
              </a:rPr>
              <a:t>18</a:t>
            </a:r>
            <a:r>
              <a:rPr lang="ko-KR" altLang="en-US" sz="1100" dirty="0" smtClean="0">
                <a:solidFill>
                  <a:schemeClr val="bg1"/>
                </a:solidFill>
              </a:rPr>
              <a:t>세기 시인 </a:t>
            </a:r>
            <a:r>
              <a:rPr lang="ko-KR" altLang="en-US" sz="1100" dirty="0" err="1" smtClean="0">
                <a:solidFill>
                  <a:schemeClr val="bg1"/>
                </a:solidFill>
              </a:rPr>
              <a:t>윌리엄</a:t>
            </a:r>
            <a:r>
              <a:rPr lang="ko-KR" altLang="en-US" sz="1100" dirty="0" smtClean="0">
                <a:solidFill>
                  <a:schemeClr val="bg1"/>
                </a:solidFill>
              </a:rPr>
              <a:t> </a:t>
            </a:r>
            <a:r>
              <a:rPr lang="ko-KR" altLang="en-US" sz="1100" dirty="0" err="1" smtClean="0">
                <a:solidFill>
                  <a:schemeClr val="bg1"/>
                </a:solidFill>
              </a:rPr>
              <a:t>블레이크</a:t>
            </a:r>
            <a:r>
              <a:rPr lang="ko-KR" altLang="en-US" sz="1100" dirty="0" smtClean="0">
                <a:solidFill>
                  <a:schemeClr val="bg1"/>
                </a:solidFill>
              </a:rPr>
              <a:t> </a:t>
            </a:r>
            <a:r>
              <a:rPr lang="en-US" sz="1100" dirty="0" smtClean="0">
                <a:solidFill>
                  <a:schemeClr val="bg1"/>
                </a:solidFill>
              </a:rPr>
              <a:t>18</a:t>
            </a:r>
            <a:r>
              <a:rPr lang="en-US" sz="1100" baseline="30000" dirty="0" smtClean="0">
                <a:solidFill>
                  <a:schemeClr val="bg1"/>
                </a:solidFill>
              </a:rPr>
              <a:t>th</a:t>
            </a:r>
            <a:r>
              <a:rPr lang="en-US" sz="1100" dirty="0" smtClean="0">
                <a:solidFill>
                  <a:schemeClr val="bg1"/>
                </a:solidFill>
              </a:rPr>
              <a:t> Century poet </a:t>
            </a:r>
            <a:r>
              <a:rPr lang="en-US" sz="1100" dirty="0">
                <a:solidFill>
                  <a:schemeClr val="bg1"/>
                </a:solidFill>
              </a:rPr>
              <a:t>William Blake</a:t>
            </a:r>
          </a:p>
        </p:txBody>
      </p:sp>
      <p:pic>
        <p:nvPicPr>
          <p:cNvPr id="3074" name="Picture 2" descr="http://www.permaculture.co.uk/sites/default/files/images/soil-under-electron-microscope.img_assist_custom-300x18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400169"/>
            <a:ext cx="3048000" cy="185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microscopy-uk.org.uk/mag/imgjun01/Spai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7" y="2680393"/>
            <a:ext cx="2206625" cy="1491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593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5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75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25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474023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>
                    <a:schemeClr val="accent1"/>
                  </a:glow>
                  <a:reflection endPos="0" dir="5400000" sy="-100000" algn="bl" rotWithShape="0"/>
                </a:effectLst>
              </a:rPr>
              <a:t>© 2012 JG Prusa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effectLst>
                <a:glow>
                  <a:schemeClr val="accent1"/>
                </a:glow>
                <a:reflection endPos="0" dir="5400000" sy="-100000" algn="bl" rotWithShape="0"/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0" y="-6626"/>
            <a:ext cx="9150626" cy="694082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3400" y="2596038"/>
            <a:ext cx="7924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정밀한 토양에 미치는 영향들이 연구되고 있지만</a:t>
            </a:r>
            <a:r>
              <a:rPr lang="en-US" altLang="ko-KR" b="1" dirty="0" smtClean="0">
                <a:solidFill>
                  <a:schemeClr val="bg1"/>
                </a:solidFill>
              </a:rPr>
              <a:t>, </a:t>
            </a:r>
            <a:r>
              <a:rPr lang="ko-KR" altLang="en-US" b="1" dirty="0" smtClean="0">
                <a:solidFill>
                  <a:schemeClr val="bg1"/>
                </a:solidFill>
              </a:rPr>
              <a:t>매우 어려운 연구입니다 </a:t>
            </a:r>
            <a:r>
              <a:rPr lang="en-US" altLang="ko-KR" b="1" dirty="0" smtClean="0">
                <a:solidFill>
                  <a:schemeClr val="bg1"/>
                </a:solidFill>
              </a:rPr>
              <a:t>– </a:t>
            </a:r>
            <a:r>
              <a:rPr lang="ko-KR" altLang="en-US" b="1" dirty="0" smtClean="0">
                <a:solidFill>
                  <a:srgbClr val="FFFF00"/>
                </a:solidFill>
              </a:rPr>
              <a:t>생물 지구 화학</a:t>
            </a:r>
            <a:r>
              <a:rPr lang="ko-KR" altLang="en-US" b="1" dirty="0" smtClean="0">
                <a:solidFill>
                  <a:schemeClr val="bg1"/>
                </a:solidFill>
              </a:rPr>
              <a:t>의 복합성을 지닙니다  </a:t>
            </a:r>
            <a:r>
              <a:rPr lang="en-US" altLang="ko-KR" b="1" dirty="0" smtClean="0">
                <a:solidFill>
                  <a:schemeClr val="bg1"/>
                </a:solidFill>
              </a:rPr>
              <a:t/>
            </a:r>
            <a:br>
              <a:rPr lang="en-US" altLang="ko-KR" b="1" dirty="0" smtClean="0">
                <a:solidFill>
                  <a:schemeClr val="bg1"/>
                </a:solidFill>
              </a:rPr>
            </a:br>
            <a:r>
              <a:rPr lang="en-US" sz="1600" b="1" dirty="0" smtClean="0">
                <a:solidFill>
                  <a:schemeClr val="bg1"/>
                </a:solidFill>
              </a:rPr>
              <a:t>Precise soil impacts have been researched, but tough to study – </a:t>
            </a:r>
            <a:r>
              <a:rPr lang="en-US" sz="1600" b="1" i="1" dirty="0" smtClean="0">
                <a:solidFill>
                  <a:srgbClr val="FFFF00"/>
                </a:solidFill>
              </a:rPr>
              <a:t>biogeochemical</a:t>
            </a:r>
            <a:r>
              <a:rPr lang="en-US" sz="1600" b="1" dirty="0" smtClean="0">
                <a:solidFill>
                  <a:schemeClr val="bg1"/>
                </a:solidFill>
              </a:rPr>
              <a:t> complexities.</a:t>
            </a:r>
            <a:endParaRPr lang="en-US" b="1" dirty="0" smtClean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해로운 영향들이 다양하게 나타나지만</a:t>
            </a:r>
            <a:r>
              <a:rPr lang="en-US" altLang="ko-KR" b="1" dirty="0" smtClean="0">
                <a:solidFill>
                  <a:schemeClr val="bg1"/>
                </a:solidFill>
              </a:rPr>
              <a:t>, </a:t>
            </a:r>
            <a:r>
              <a:rPr lang="ko-KR" altLang="en-US" b="1" dirty="0" smtClean="0">
                <a:solidFill>
                  <a:schemeClr val="bg1"/>
                </a:solidFill>
              </a:rPr>
              <a:t>일반적으로 그들의 존재를 인정</a:t>
            </a:r>
            <a:r>
              <a:rPr lang="en-US" altLang="ko-KR" b="1" dirty="0" smtClean="0">
                <a:solidFill>
                  <a:schemeClr val="bg1"/>
                </a:solidFill>
              </a:rPr>
              <a:t>(</a:t>
            </a:r>
            <a:r>
              <a:rPr lang="ko-KR" altLang="en-US" b="1" dirty="0" smtClean="0">
                <a:solidFill>
                  <a:schemeClr val="bg1"/>
                </a:solidFill>
              </a:rPr>
              <a:t>찬성</a:t>
            </a:r>
            <a:r>
              <a:rPr lang="en-US" altLang="ko-KR" b="1" dirty="0" smtClean="0">
                <a:solidFill>
                  <a:schemeClr val="bg1"/>
                </a:solidFill>
              </a:rPr>
              <a:t>)</a:t>
            </a:r>
            <a:r>
              <a:rPr lang="ko-KR" altLang="en-US" b="1" dirty="0" smtClean="0">
                <a:solidFill>
                  <a:schemeClr val="bg1"/>
                </a:solidFill>
              </a:rPr>
              <a:t>합니다</a:t>
            </a:r>
            <a:r>
              <a:rPr lang="en-US" altLang="ko-KR" b="1" dirty="0" smtClean="0">
                <a:solidFill>
                  <a:schemeClr val="bg1"/>
                </a:solidFill>
              </a:rPr>
              <a:t>.</a:t>
            </a:r>
            <a:br>
              <a:rPr lang="en-US" altLang="ko-KR" b="1" dirty="0" smtClean="0">
                <a:solidFill>
                  <a:schemeClr val="bg1"/>
                </a:solidFill>
              </a:rPr>
            </a:br>
            <a:r>
              <a:rPr lang="en-US" altLang="ko-KR" sz="1600" b="1" dirty="0" smtClean="0">
                <a:solidFill>
                  <a:schemeClr val="bg1"/>
                </a:solidFill>
              </a:rPr>
              <a:t> </a:t>
            </a:r>
            <a:r>
              <a:rPr lang="en-US" sz="1600" b="1" dirty="0" smtClean="0">
                <a:solidFill>
                  <a:schemeClr val="bg1"/>
                </a:solidFill>
              </a:rPr>
              <a:t>Detrimental impacts vary, but they are generally agreed to exist.</a:t>
            </a:r>
            <a:endParaRPr lang="en-US" b="1" dirty="0" smtClean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골프에서는 그린의 구조에서 균이 없는 모래로 형성하도록 다루는 경험을 </a:t>
            </a:r>
            <a:r>
              <a:rPr lang="en-US" altLang="ko-KR" b="1" dirty="0" smtClean="0">
                <a:solidFill>
                  <a:schemeClr val="bg1"/>
                </a:solidFill>
              </a:rPr>
              <a:t>50</a:t>
            </a:r>
            <a:r>
              <a:rPr lang="ko-KR" altLang="en-US" b="1" dirty="0" smtClean="0">
                <a:solidFill>
                  <a:schemeClr val="bg1"/>
                </a:solidFill>
              </a:rPr>
              <a:t>년 이상 지속시키고 있습니다</a:t>
            </a:r>
            <a:r>
              <a:rPr lang="en-US" altLang="ko-KR" b="1" dirty="0" smtClean="0">
                <a:solidFill>
                  <a:schemeClr val="bg1"/>
                </a:solidFill>
              </a:rPr>
              <a:t> – </a:t>
            </a:r>
            <a:r>
              <a:rPr lang="ko-KR" altLang="en-US" b="1" dirty="0" smtClean="0">
                <a:solidFill>
                  <a:schemeClr val="bg1"/>
                </a:solidFill>
              </a:rPr>
              <a:t>우리는 그에 따른 영향을 관찰하고 있습니다</a:t>
            </a:r>
            <a:r>
              <a:rPr lang="en-US" altLang="ko-KR" b="1" dirty="0" smtClean="0">
                <a:solidFill>
                  <a:schemeClr val="bg1"/>
                </a:solidFill>
              </a:rPr>
              <a:t>. </a:t>
            </a:r>
            <a:r>
              <a:rPr lang="ko-KR" altLang="en-US" b="1" dirty="0" smtClean="0">
                <a:solidFill>
                  <a:schemeClr val="bg1"/>
                </a:solidFill>
              </a:rPr>
              <a:t>생물의 균형을 이루는데 </a:t>
            </a:r>
            <a:r>
              <a:rPr lang="en-US" altLang="ko-KR" b="1" dirty="0" smtClean="0">
                <a:solidFill>
                  <a:schemeClr val="bg1"/>
                </a:solidFill>
              </a:rPr>
              <a:t>3</a:t>
            </a:r>
            <a:r>
              <a:rPr lang="ko-KR" altLang="en-US" b="1" dirty="0" smtClean="0">
                <a:solidFill>
                  <a:schemeClr val="bg1"/>
                </a:solidFill>
              </a:rPr>
              <a:t>년이라는 시간이 소요됩니다</a:t>
            </a:r>
            <a:r>
              <a:rPr lang="en-US" altLang="ko-KR" b="1" dirty="0" smtClean="0">
                <a:solidFill>
                  <a:schemeClr val="bg1"/>
                </a:solidFill>
              </a:rPr>
              <a:t>!</a:t>
            </a:r>
            <a:br>
              <a:rPr lang="en-US" altLang="ko-KR" b="1" dirty="0" smtClean="0">
                <a:solidFill>
                  <a:schemeClr val="bg1"/>
                </a:solidFill>
              </a:rPr>
            </a:br>
            <a:r>
              <a:rPr lang="en-US" sz="1600" b="1" dirty="0" smtClean="0">
                <a:solidFill>
                  <a:schemeClr val="bg1"/>
                </a:solidFill>
              </a:rPr>
              <a:t>Golf has around 5+ decades of experience dealing with initiating sterile sand greens construction – we have observed impacts.   3 years to achieve bio equilibrium!</a:t>
            </a:r>
            <a:endParaRPr lang="en-US" b="1" dirty="0" smtClean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토양의 </a:t>
            </a:r>
            <a:r>
              <a:rPr lang="ko-KR" altLang="en-US" b="1" dirty="0" err="1" smtClean="0">
                <a:solidFill>
                  <a:schemeClr val="bg1"/>
                </a:solidFill>
              </a:rPr>
              <a:t>생물군은</a:t>
            </a:r>
            <a:r>
              <a:rPr lang="ko-KR" altLang="en-US" b="1" dirty="0" smtClean="0">
                <a:solidFill>
                  <a:schemeClr val="bg1"/>
                </a:solidFill>
              </a:rPr>
              <a:t> 매우 활동적이며 대부분의 유기체는 </a:t>
            </a:r>
            <a:r>
              <a:rPr lang="en-US" altLang="ko-KR" b="1" dirty="0" smtClean="0">
                <a:solidFill>
                  <a:schemeClr val="bg1"/>
                </a:solidFill>
              </a:rPr>
              <a:t>15cm </a:t>
            </a:r>
            <a:r>
              <a:rPr lang="ko-KR" altLang="en-US" b="1" dirty="0" smtClean="0">
                <a:solidFill>
                  <a:schemeClr val="bg1"/>
                </a:solidFill>
              </a:rPr>
              <a:t>이상에 위치하고 있습니다</a:t>
            </a:r>
            <a:r>
              <a:rPr lang="en-US" altLang="ko-KR" b="1" dirty="0" smtClean="0">
                <a:solidFill>
                  <a:schemeClr val="bg1"/>
                </a:solidFill>
              </a:rPr>
              <a:t>. </a:t>
            </a:r>
            <a:br>
              <a:rPr lang="en-US" altLang="ko-KR" b="1" dirty="0" smtClean="0">
                <a:solidFill>
                  <a:schemeClr val="bg1"/>
                </a:solidFill>
              </a:rPr>
            </a:br>
            <a:r>
              <a:rPr lang="en-US" sz="1600" b="1" dirty="0" smtClean="0">
                <a:solidFill>
                  <a:schemeClr val="bg1"/>
                </a:solidFill>
              </a:rPr>
              <a:t>The biota of soils is very active and most organisms are in the upper 15 cm.</a:t>
            </a:r>
            <a:endParaRPr lang="en-US" b="1" dirty="0" smtClean="0">
              <a:solidFill>
                <a:schemeClr val="bg1"/>
              </a:solidFill>
            </a:endParaRPr>
          </a:p>
        </p:txBody>
      </p:sp>
      <p:pic>
        <p:nvPicPr>
          <p:cNvPr id="7" name="Picture 2" descr="http://www.permaculture.co.uk/sites/default/files/images/soil-under-electron-microscope.img_assist_custom-300x18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885352"/>
            <a:ext cx="2470772" cy="710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/>
          <p:nvPr/>
        </p:nvSpPr>
        <p:spPr>
          <a:xfrm>
            <a:off x="381000" y="381000"/>
            <a:ext cx="8305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 startAt="4"/>
            </a:pPr>
            <a:r>
              <a:rPr lang="ko-KR" altLang="en-US" sz="2000" b="1" dirty="0" smtClean="0">
                <a:solidFill>
                  <a:srgbClr val="FFFF00"/>
                </a:solidFill>
              </a:rPr>
              <a:t>화학품 살포시 토양 </a:t>
            </a:r>
            <a:r>
              <a:rPr lang="ko-KR" altLang="en-US" sz="2000" b="1" dirty="0" err="1" smtClean="0">
                <a:solidFill>
                  <a:srgbClr val="FFFF00"/>
                </a:solidFill>
              </a:rPr>
              <a:t>생물권으로</a:t>
            </a:r>
            <a:r>
              <a:rPr lang="ko-KR" altLang="en-US" sz="2000" b="1" dirty="0" smtClean="0">
                <a:solidFill>
                  <a:srgbClr val="FFFF00"/>
                </a:solidFill>
              </a:rPr>
              <a:t> 이동하여 영향을 주는 잠재적인 문제는 무엇이며 왜 우리는 사용을 최소화하고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, </a:t>
            </a:r>
            <a:r>
              <a:rPr lang="ko-KR" altLang="en-US" sz="2000" b="1" dirty="0" smtClean="0">
                <a:solidFill>
                  <a:srgbClr val="FFFF00"/>
                </a:solidFill>
              </a:rPr>
              <a:t>강력한 농약을 정밀하게 사용해야 하는가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? </a:t>
            </a:r>
            <a:br>
              <a:rPr lang="en-US" altLang="ko-KR" sz="2000" b="1" dirty="0" smtClean="0">
                <a:solidFill>
                  <a:srgbClr val="FFFF00"/>
                </a:solidFill>
              </a:rPr>
            </a:br>
            <a:r>
              <a:rPr lang="en-US" sz="1600" b="1" dirty="0" smtClean="0">
                <a:solidFill>
                  <a:srgbClr val="FFFF00"/>
                </a:solidFill>
              </a:rPr>
              <a:t>What </a:t>
            </a:r>
            <a:r>
              <a:rPr lang="en-US" sz="1600" b="1" dirty="0">
                <a:solidFill>
                  <a:srgbClr val="FFFF00"/>
                </a:solidFill>
              </a:rPr>
              <a:t>are the potentials of detrimental impacts from applications of chemicals that move into the soil biosphere and why must we use minimal, precision intervention with powerful agricultural </a:t>
            </a:r>
            <a:r>
              <a:rPr lang="en-US" sz="1600" b="1" dirty="0" smtClean="0">
                <a:solidFill>
                  <a:srgbClr val="FFFF00"/>
                </a:solidFill>
              </a:rPr>
              <a:t>pharmaceuticals</a:t>
            </a:r>
            <a:r>
              <a:rPr lang="en-US" sz="1600" b="1" dirty="0">
                <a:solidFill>
                  <a:srgbClr val="FFFF00"/>
                </a:solidFill>
              </a:rPr>
              <a:t>?</a:t>
            </a:r>
            <a:endParaRPr lang="en-US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08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474023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>
                    <a:schemeClr val="accent1"/>
                  </a:glow>
                  <a:reflection endPos="0" dir="5400000" sy="-100000" algn="bl" rotWithShape="0"/>
                </a:effectLst>
              </a:rPr>
              <a:t>© 2012 JG Prusa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effectLst>
                <a:glow>
                  <a:schemeClr val="accent1"/>
                </a:glow>
                <a:reflection endPos="0" dir="5400000" sy="-100000" algn="bl" rotWithShape="0"/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0" y="-6626"/>
            <a:ext cx="9150626" cy="694082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42900" y="2209800"/>
            <a:ext cx="84582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</a:rPr>
              <a:t>토양 생물상의 분류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/>
            </a:r>
            <a:br>
              <a:rPr lang="en-US" altLang="ko-KR" sz="2000" b="1" dirty="0" smtClean="0">
                <a:solidFill>
                  <a:schemeClr val="bg1"/>
                </a:solidFill>
              </a:rPr>
            </a:br>
            <a:r>
              <a:rPr lang="en-US" sz="1600" b="1" dirty="0" smtClean="0">
                <a:solidFill>
                  <a:schemeClr val="bg1"/>
                </a:solidFill>
              </a:rPr>
              <a:t>Classification of soil biota:</a:t>
            </a:r>
            <a:endParaRPr lang="en-US" b="1" dirty="0" smtClean="0">
              <a:solidFill>
                <a:schemeClr val="bg1"/>
              </a:solidFill>
            </a:endParaRPr>
          </a:p>
          <a:p>
            <a:pPr marL="742950" lvl="1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미소 식물</a:t>
            </a:r>
            <a:r>
              <a:rPr lang="en-US" altLang="ko-KR" b="1" dirty="0" smtClean="0">
                <a:solidFill>
                  <a:schemeClr val="bg1"/>
                </a:solidFill>
              </a:rPr>
              <a:t>(</a:t>
            </a:r>
            <a:r>
              <a:rPr lang="ko-KR" altLang="en-US" b="1" dirty="0" err="1" smtClean="0">
                <a:solidFill>
                  <a:schemeClr val="bg1"/>
                </a:solidFill>
              </a:rPr>
              <a:t>미크로플로라</a:t>
            </a:r>
            <a:r>
              <a:rPr lang="en-US" altLang="ko-KR" b="1" dirty="0" smtClean="0">
                <a:solidFill>
                  <a:schemeClr val="bg1"/>
                </a:solidFill>
              </a:rPr>
              <a:t>) </a:t>
            </a:r>
            <a:r>
              <a:rPr lang="en-US" b="1" dirty="0" err="1" smtClean="0">
                <a:solidFill>
                  <a:schemeClr val="bg1"/>
                </a:solidFill>
              </a:rPr>
              <a:t>Microflora</a:t>
            </a:r>
            <a:endParaRPr lang="en-US" b="1" dirty="0" smtClean="0">
              <a:solidFill>
                <a:schemeClr val="bg1"/>
              </a:solidFill>
            </a:endParaRPr>
          </a:p>
          <a:p>
            <a:pPr marL="1200150" lvl="2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식물의 뿌리</a:t>
            </a:r>
            <a:r>
              <a:rPr lang="en-US" altLang="ko-KR" b="1" dirty="0" smtClean="0">
                <a:solidFill>
                  <a:schemeClr val="bg1"/>
                </a:solidFill>
              </a:rPr>
              <a:t>, </a:t>
            </a:r>
            <a:r>
              <a:rPr lang="ko-KR" altLang="en-US" b="1" dirty="0" smtClean="0">
                <a:solidFill>
                  <a:schemeClr val="bg1"/>
                </a:solidFill>
              </a:rPr>
              <a:t>박테리아</a:t>
            </a:r>
            <a:r>
              <a:rPr lang="en-US" altLang="ko-KR" b="1" dirty="0" smtClean="0">
                <a:solidFill>
                  <a:schemeClr val="bg1"/>
                </a:solidFill>
              </a:rPr>
              <a:t>, </a:t>
            </a:r>
            <a:r>
              <a:rPr lang="ko-KR" altLang="en-US" b="1" dirty="0" smtClean="0">
                <a:solidFill>
                  <a:schemeClr val="bg1"/>
                </a:solidFill>
              </a:rPr>
              <a:t>선택적 균</a:t>
            </a:r>
            <a:r>
              <a:rPr lang="en-US" altLang="ko-KR" b="1" dirty="0" smtClean="0">
                <a:solidFill>
                  <a:schemeClr val="bg1"/>
                </a:solidFill>
              </a:rPr>
              <a:t>,  </a:t>
            </a:r>
            <a:r>
              <a:rPr lang="ko-KR" altLang="en-US" b="1" dirty="0" err="1" smtClean="0">
                <a:solidFill>
                  <a:schemeClr val="bg1"/>
                </a:solidFill>
              </a:rPr>
              <a:t>균뿌리</a:t>
            </a:r>
            <a:r>
              <a:rPr lang="en-US" altLang="ko-KR" b="1" dirty="0" smtClean="0">
                <a:solidFill>
                  <a:schemeClr val="bg1"/>
                </a:solidFill>
              </a:rPr>
              <a:t/>
            </a:r>
            <a:br>
              <a:rPr lang="en-US" altLang="ko-KR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 Plant roots, bacteria, facultative fungi, </a:t>
            </a:r>
            <a:r>
              <a:rPr lang="en-US" b="1" dirty="0" err="1" smtClean="0">
                <a:solidFill>
                  <a:schemeClr val="bg1"/>
                </a:solidFill>
              </a:rPr>
              <a:t>mychorrizae</a:t>
            </a:r>
            <a:endParaRPr lang="en-US" b="1" dirty="0" smtClean="0">
              <a:solidFill>
                <a:schemeClr val="bg1"/>
              </a:solidFill>
            </a:endParaRPr>
          </a:p>
          <a:p>
            <a:pPr marL="742950" lvl="1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소형동물상</a:t>
            </a:r>
            <a:r>
              <a:rPr lang="en-US" altLang="ko-KR" b="1" dirty="0" smtClean="0">
                <a:solidFill>
                  <a:schemeClr val="bg1"/>
                </a:solidFill>
              </a:rPr>
              <a:t>   </a:t>
            </a:r>
            <a:r>
              <a:rPr lang="en-US" b="1" dirty="0" err="1" smtClean="0">
                <a:solidFill>
                  <a:schemeClr val="bg1"/>
                </a:solidFill>
              </a:rPr>
              <a:t>Microfauna</a:t>
            </a:r>
            <a:endParaRPr lang="en-US" b="1" dirty="0" smtClean="0">
              <a:solidFill>
                <a:schemeClr val="bg1"/>
              </a:solidFill>
            </a:endParaRPr>
          </a:p>
          <a:p>
            <a:pPr marL="1200150" lvl="2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원생</a:t>
            </a:r>
            <a:r>
              <a:rPr lang="en-US" altLang="ko-KR" b="1" dirty="0" smtClean="0">
                <a:solidFill>
                  <a:schemeClr val="bg1"/>
                </a:solidFill>
              </a:rPr>
              <a:t>(</a:t>
            </a:r>
            <a:r>
              <a:rPr lang="ko-KR" altLang="en-US" b="1" dirty="0" smtClean="0">
                <a:solidFill>
                  <a:schemeClr val="bg1"/>
                </a:solidFill>
              </a:rPr>
              <a:t>단세포</a:t>
            </a:r>
            <a:r>
              <a:rPr lang="en-US" altLang="ko-KR" b="1" dirty="0" smtClean="0">
                <a:solidFill>
                  <a:schemeClr val="bg1"/>
                </a:solidFill>
              </a:rPr>
              <a:t>)</a:t>
            </a:r>
            <a:r>
              <a:rPr lang="ko-KR" altLang="en-US" b="1" dirty="0" smtClean="0">
                <a:solidFill>
                  <a:schemeClr val="bg1"/>
                </a:solidFill>
              </a:rPr>
              <a:t> 동물</a:t>
            </a:r>
            <a:r>
              <a:rPr lang="en-US" altLang="ko-KR" b="1" dirty="0" smtClean="0">
                <a:solidFill>
                  <a:schemeClr val="bg1"/>
                </a:solidFill>
              </a:rPr>
              <a:t>, </a:t>
            </a:r>
            <a:r>
              <a:rPr lang="ko-KR" altLang="en-US" b="1" dirty="0" smtClean="0">
                <a:solidFill>
                  <a:schemeClr val="bg1"/>
                </a:solidFill>
              </a:rPr>
              <a:t>식균성의 아메바</a:t>
            </a:r>
            <a:r>
              <a:rPr lang="en-US" altLang="ko-KR" b="1" dirty="0" smtClean="0">
                <a:solidFill>
                  <a:schemeClr val="bg1"/>
                </a:solidFill>
              </a:rPr>
              <a:t>, </a:t>
            </a:r>
            <a:r>
              <a:rPr lang="ko-KR" altLang="en-US" b="1" dirty="0" err="1" smtClean="0">
                <a:solidFill>
                  <a:schemeClr val="bg1"/>
                </a:solidFill>
              </a:rPr>
              <a:t>박테리오보러스</a:t>
            </a:r>
            <a:r>
              <a:rPr lang="ko-KR" altLang="en-US" b="1" dirty="0" smtClean="0">
                <a:solidFill>
                  <a:schemeClr val="bg1"/>
                </a:solidFill>
              </a:rPr>
              <a:t> </a:t>
            </a:r>
            <a:r>
              <a:rPr lang="ko-KR" altLang="en-US" b="1" dirty="0" err="1" smtClean="0">
                <a:solidFill>
                  <a:schemeClr val="bg1"/>
                </a:solidFill>
              </a:rPr>
              <a:t>선충류</a:t>
            </a:r>
            <a:r>
              <a:rPr lang="en-US" altLang="ko-KR" b="1" dirty="0" smtClean="0">
                <a:solidFill>
                  <a:schemeClr val="bg1"/>
                </a:solidFill>
              </a:rPr>
              <a:t>, </a:t>
            </a:r>
            <a:r>
              <a:rPr lang="ko-KR" altLang="en-US" b="1" dirty="0" smtClean="0">
                <a:solidFill>
                  <a:schemeClr val="bg1"/>
                </a:solidFill>
              </a:rPr>
              <a:t>포식성의 </a:t>
            </a:r>
            <a:r>
              <a:rPr lang="ko-KR" altLang="en-US" b="1" dirty="0" err="1" smtClean="0">
                <a:solidFill>
                  <a:schemeClr val="bg1"/>
                </a:solidFill>
              </a:rPr>
              <a:t>선충류</a:t>
            </a:r>
            <a:r>
              <a:rPr lang="en-US" altLang="ko-KR" b="1" dirty="0" smtClean="0">
                <a:solidFill>
                  <a:schemeClr val="bg1"/>
                </a:solidFill>
              </a:rPr>
              <a:t> </a:t>
            </a:r>
            <a:br>
              <a:rPr lang="en-US" altLang="ko-KR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Protozoa, </a:t>
            </a:r>
            <a:r>
              <a:rPr lang="en-US" b="1" dirty="0" err="1" smtClean="0">
                <a:solidFill>
                  <a:schemeClr val="bg1"/>
                </a:solidFill>
              </a:rPr>
              <a:t>mycophagous</a:t>
            </a:r>
            <a:r>
              <a:rPr lang="en-US" b="1" dirty="0" smtClean="0">
                <a:solidFill>
                  <a:schemeClr val="bg1"/>
                </a:solidFill>
              </a:rPr>
              <a:t> amoebae, </a:t>
            </a:r>
            <a:r>
              <a:rPr lang="en-US" b="1" dirty="0" err="1" smtClean="0">
                <a:solidFill>
                  <a:schemeClr val="bg1"/>
                </a:solidFill>
              </a:rPr>
              <a:t>bacteriovorus</a:t>
            </a:r>
            <a:r>
              <a:rPr lang="en-US" b="1" dirty="0" smtClean="0">
                <a:solidFill>
                  <a:schemeClr val="bg1"/>
                </a:solidFill>
              </a:rPr>
              <a:t> nematodes, </a:t>
            </a:r>
            <a:r>
              <a:rPr lang="en-US" b="1" dirty="0" err="1" smtClean="0">
                <a:solidFill>
                  <a:schemeClr val="bg1"/>
                </a:solidFill>
              </a:rPr>
              <a:t>fungalvorus</a:t>
            </a:r>
            <a:r>
              <a:rPr lang="en-US" b="1" dirty="0" smtClean="0">
                <a:solidFill>
                  <a:schemeClr val="bg1"/>
                </a:solidFill>
              </a:rPr>
              <a:t> nematodes, predatory nematodes</a:t>
            </a:r>
          </a:p>
          <a:p>
            <a:pPr marL="742950" lvl="1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중형동물상    </a:t>
            </a:r>
            <a:r>
              <a:rPr lang="en-US" b="1" dirty="0" err="1" smtClean="0">
                <a:solidFill>
                  <a:schemeClr val="bg1"/>
                </a:solidFill>
              </a:rPr>
              <a:t>Mesofauna</a:t>
            </a:r>
            <a:endParaRPr lang="en-US" b="1" dirty="0">
              <a:solidFill>
                <a:schemeClr val="bg1"/>
              </a:solidFill>
            </a:endParaRPr>
          </a:p>
          <a:p>
            <a:pPr marL="1657350" lvl="3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미시절지동물</a:t>
            </a:r>
            <a:r>
              <a:rPr lang="en-US" altLang="ko-KR" b="1" dirty="0" smtClean="0">
                <a:solidFill>
                  <a:schemeClr val="bg1"/>
                </a:solidFill>
              </a:rPr>
              <a:t>: </a:t>
            </a:r>
            <a:r>
              <a:rPr lang="ko-KR" altLang="en-US" b="1" dirty="0" smtClean="0">
                <a:solidFill>
                  <a:schemeClr val="bg1"/>
                </a:solidFill>
              </a:rPr>
              <a:t>진드기</a:t>
            </a:r>
            <a:r>
              <a:rPr lang="en-US" altLang="ko-KR" b="1" dirty="0" smtClean="0">
                <a:solidFill>
                  <a:schemeClr val="bg1"/>
                </a:solidFill>
              </a:rPr>
              <a:t>, </a:t>
            </a:r>
            <a:r>
              <a:rPr lang="ko-KR" altLang="en-US" b="1" dirty="0" err="1" smtClean="0">
                <a:solidFill>
                  <a:schemeClr val="bg1"/>
                </a:solidFill>
              </a:rPr>
              <a:t>톡토기류</a:t>
            </a:r>
            <a:r>
              <a:rPr lang="en-US" altLang="ko-KR" b="1" dirty="0" smtClean="0">
                <a:solidFill>
                  <a:schemeClr val="bg1"/>
                </a:solidFill>
              </a:rPr>
              <a:t>(</a:t>
            </a:r>
            <a:r>
              <a:rPr lang="ko-KR" altLang="en-US" b="1" dirty="0" err="1" smtClean="0">
                <a:solidFill>
                  <a:schemeClr val="bg1"/>
                </a:solidFill>
              </a:rPr>
              <a:t>무변태류의</a:t>
            </a:r>
            <a:r>
              <a:rPr lang="ko-KR" altLang="en-US" b="1" dirty="0" smtClean="0">
                <a:solidFill>
                  <a:schemeClr val="bg1"/>
                </a:solidFill>
              </a:rPr>
              <a:t> 작은 곤충</a:t>
            </a:r>
            <a:r>
              <a:rPr lang="en-US" altLang="ko-KR" b="1" dirty="0" smtClean="0">
                <a:solidFill>
                  <a:schemeClr val="bg1"/>
                </a:solidFill>
              </a:rPr>
              <a:t>) </a:t>
            </a:r>
            <a:r>
              <a:rPr lang="en-US" b="1" dirty="0" err="1" smtClean="0">
                <a:solidFill>
                  <a:schemeClr val="bg1"/>
                </a:solidFill>
              </a:rPr>
              <a:t>Microarthropods</a:t>
            </a:r>
            <a:r>
              <a:rPr lang="en-US" b="1" dirty="0" smtClean="0">
                <a:solidFill>
                  <a:schemeClr val="bg1"/>
                </a:solidFill>
              </a:rPr>
              <a:t>: mites, </a:t>
            </a:r>
            <a:r>
              <a:rPr lang="en-US" b="1" dirty="0" err="1" smtClean="0">
                <a:solidFill>
                  <a:schemeClr val="bg1"/>
                </a:solidFill>
              </a:rPr>
              <a:t>collembola</a:t>
            </a:r>
            <a:endParaRPr lang="en-US" b="1" dirty="0" smtClean="0">
              <a:solidFill>
                <a:schemeClr val="bg1"/>
              </a:solidFill>
            </a:endParaRPr>
          </a:p>
          <a:p>
            <a:pPr marL="742950" lvl="1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대형동물상   </a:t>
            </a:r>
            <a:r>
              <a:rPr lang="en-US" b="1" dirty="0" err="1" smtClean="0">
                <a:solidFill>
                  <a:schemeClr val="bg1"/>
                </a:solidFill>
              </a:rPr>
              <a:t>Macrofauna</a:t>
            </a:r>
            <a:endParaRPr lang="en-US" b="1" dirty="0" smtClean="0">
              <a:solidFill>
                <a:schemeClr val="bg1"/>
              </a:solidFill>
            </a:endParaRPr>
          </a:p>
          <a:p>
            <a:pPr marL="1657350" lvl="3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거시절지동물</a:t>
            </a:r>
            <a:r>
              <a:rPr lang="en-US" altLang="ko-KR" b="1" dirty="0" smtClean="0">
                <a:solidFill>
                  <a:schemeClr val="bg1"/>
                </a:solidFill>
              </a:rPr>
              <a:t>, </a:t>
            </a:r>
            <a:r>
              <a:rPr lang="ko-KR" altLang="en-US" b="1" dirty="0" smtClean="0">
                <a:solidFill>
                  <a:schemeClr val="bg1"/>
                </a:solidFill>
              </a:rPr>
              <a:t>지렁이</a:t>
            </a:r>
            <a:r>
              <a:rPr lang="en-US" altLang="ko-KR" b="1" dirty="0" smtClean="0">
                <a:solidFill>
                  <a:schemeClr val="bg1"/>
                </a:solidFill>
              </a:rPr>
              <a:t>, </a:t>
            </a:r>
            <a:r>
              <a:rPr lang="en-US" b="1" dirty="0" err="1" smtClean="0">
                <a:solidFill>
                  <a:schemeClr val="bg1"/>
                </a:solidFill>
              </a:rPr>
              <a:t>Macroarthropods</a:t>
            </a:r>
            <a:r>
              <a:rPr lang="en-US" b="1" dirty="0" smtClean="0">
                <a:solidFill>
                  <a:schemeClr val="bg1"/>
                </a:solidFill>
              </a:rPr>
              <a:t>, earthworms, </a:t>
            </a:r>
            <a:r>
              <a:rPr lang="en-US" b="1" dirty="0" err="1" smtClean="0">
                <a:solidFill>
                  <a:schemeClr val="bg1"/>
                </a:solidFill>
              </a:rPr>
              <a:t>enchaytraids</a:t>
            </a:r>
            <a:endParaRPr lang="en-US" b="1" dirty="0" smtClean="0">
              <a:solidFill>
                <a:schemeClr val="bg1"/>
              </a:solidFill>
            </a:endParaRPr>
          </a:p>
        </p:txBody>
      </p:sp>
      <p:sp>
        <p:nvSpPr>
          <p:cNvPr id="7" name="Rectangle 4"/>
          <p:cNvSpPr/>
          <p:nvPr/>
        </p:nvSpPr>
        <p:spPr>
          <a:xfrm>
            <a:off x="381000" y="381000"/>
            <a:ext cx="8305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 startAt="4"/>
            </a:pPr>
            <a:r>
              <a:rPr lang="ko-KR" altLang="en-US" sz="2000" b="1" dirty="0" smtClean="0">
                <a:solidFill>
                  <a:srgbClr val="FFFF00"/>
                </a:solidFill>
              </a:rPr>
              <a:t>화학품 살포시 토양 </a:t>
            </a:r>
            <a:r>
              <a:rPr lang="ko-KR" altLang="en-US" sz="2000" b="1" dirty="0" err="1" smtClean="0">
                <a:solidFill>
                  <a:srgbClr val="FFFF00"/>
                </a:solidFill>
              </a:rPr>
              <a:t>생물권으로</a:t>
            </a:r>
            <a:r>
              <a:rPr lang="ko-KR" altLang="en-US" sz="2000" b="1" dirty="0" smtClean="0">
                <a:solidFill>
                  <a:srgbClr val="FFFF00"/>
                </a:solidFill>
              </a:rPr>
              <a:t> 이동하여 영향을 주는 잠재적인 문제는 무엇이며 왜 우리는 사용을 최소화하고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, </a:t>
            </a:r>
            <a:r>
              <a:rPr lang="ko-KR" altLang="en-US" sz="2000" b="1" dirty="0" smtClean="0">
                <a:solidFill>
                  <a:srgbClr val="FFFF00"/>
                </a:solidFill>
              </a:rPr>
              <a:t>강력한 농약을 정밀하게 사용해야 하는가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? </a:t>
            </a:r>
            <a:br>
              <a:rPr lang="en-US" altLang="ko-KR" sz="2000" b="1" dirty="0" smtClean="0">
                <a:solidFill>
                  <a:srgbClr val="FFFF00"/>
                </a:solidFill>
              </a:rPr>
            </a:br>
            <a:r>
              <a:rPr lang="en-US" sz="1600" b="1" dirty="0" smtClean="0">
                <a:solidFill>
                  <a:srgbClr val="FFFF00"/>
                </a:solidFill>
              </a:rPr>
              <a:t>What </a:t>
            </a:r>
            <a:r>
              <a:rPr lang="en-US" sz="1600" b="1" dirty="0">
                <a:solidFill>
                  <a:srgbClr val="FFFF00"/>
                </a:solidFill>
              </a:rPr>
              <a:t>are the potentials of detrimental impacts from applications of chemicals that move into the soil biosphere and why must we use minimal, precision intervention with powerful agricultural </a:t>
            </a:r>
            <a:r>
              <a:rPr lang="en-US" sz="1600" b="1" dirty="0" smtClean="0">
                <a:solidFill>
                  <a:srgbClr val="FFFF00"/>
                </a:solidFill>
              </a:rPr>
              <a:t>pharmaceuticals</a:t>
            </a:r>
            <a:r>
              <a:rPr lang="en-US" sz="1600" b="1" dirty="0">
                <a:solidFill>
                  <a:srgbClr val="FFFF00"/>
                </a:solidFill>
              </a:rPr>
              <a:t>?</a:t>
            </a:r>
            <a:endParaRPr lang="en-US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065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474023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>
                    <a:schemeClr val="accent1"/>
                  </a:glow>
                  <a:reflection endPos="0" dir="5400000" sy="-100000" algn="bl" rotWithShape="0"/>
                </a:effectLst>
              </a:rPr>
              <a:t>© 2012 JG Prusa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effectLst>
                <a:glow>
                  <a:schemeClr val="accent1"/>
                </a:glow>
                <a:reflection endPos="0" dir="5400000" sy="-100000" algn="bl" rotWithShape="0"/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0" y="-6626"/>
            <a:ext cx="9150626" cy="694082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4000" y="2128460"/>
            <a:ext cx="84582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</a:rPr>
              <a:t>생물군내에서 어떠한 현상들이 일어나고 있는가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?</a:t>
            </a:r>
          </a:p>
          <a:p>
            <a:pPr algn="ctr"/>
            <a:r>
              <a:rPr lang="ko-KR" alt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</a:rPr>
              <a:t>What goes on within the biota?</a:t>
            </a:r>
          </a:p>
          <a:p>
            <a:pPr algn="ctr"/>
            <a:endParaRPr lang="en-US" sz="800" b="1" dirty="0" smtClean="0">
              <a:solidFill>
                <a:schemeClr val="bg1"/>
              </a:solidFill>
            </a:endParaRPr>
          </a:p>
          <a:p>
            <a:pPr marL="1200150" lvl="2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질병 전염 </a:t>
            </a:r>
            <a:r>
              <a:rPr lang="en-US" altLang="ko-KR" b="1" dirty="0" smtClean="0">
                <a:solidFill>
                  <a:schemeClr val="bg1"/>
                </a:solidFill>
              </a:rPr>
              <a:t>/ </a:t>
            </a:r>
            <a:r>
              <a:rPr lang="ko-KR" altLang="en-US" b="1" dirty="0" smtClean="0">
                <a:solidFill>
                  <a:schemeClr val="bg1"/>
                </a:solidFill>
              </a:rPr>
              <a:t>감염     </a:t>
            </a:r>
            <a:r>
              <a:rPr lang="en-US" b="1" dirty="0" smtClean="0">
                <a:solidFill>
                  <a:schemeClr val="bg1"/>
                </a:solidFill>
              </a:rPr>
              <a:t>Disease transmission / infections</a:t>
            </a:r>
          </a:p>
          <a:p>
            <a:pPr marL="1200150" lvl="2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질병 억제 </a:t>
            </a:r>
            <a:r>
              <a:rPr lang="en-US" altLang="ko-KR" b="1" dirty="0" smtClean="0">
                <a:solidFill>
                  <a:schemeClr val="bg1"/>
                </a:solidFill>
              </a:rPr>
              <a:t>/ </a:t>
            </a:r>
            <a:r>
              <a:rPr lang="ko-KR" altLang="en-US" b="1" dirty="0" smtClean="0">
                <a:solidFill>
                  <a:schemeClr val="bg1"/>
                </a:solidFill>
              </a:rPr>
              <a:t>통제     </a:t>
            </a:r>
            <a:r>
              <a:rPr lang="en-US" b="1" dirty="0" smtClean="0">
                <a:solidFill>
                  <a:schemeClr val="bg1"/>
                </a:solidFill>
              </a:rPr>
              <a:t>Disease suppression / control</a:t>
            </a:r>
          </a:p>
          <a:p>
            <a:pPr marL="1200150" lvl="2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식물 병해 곤충 억제 </a:t>
            </a:r>
            <a:r>
              <a:rPr lang="en-US" altLang="ko-KR" b="1" dirty="0" smtClean="0">
                <a:solidFill>
                  <a:schemeClr val="bg1"/>
                </a:solidFill>
              </a:rPr>
              <a:t>/ </a:t>
            </a:r>
            <a:r>
              <a:rPr lang="ko-KR" altLang="en-US" b="1" dirty="0" smtClean="0">
                <a:solidFill>
                  <a:schemeClr val="bg1"/>
                </a:solidFill>
              </a:rPr>
              <a:t>균형 </a:t>
            </a:r>
            <a:r>
              <a:rPr lang="en-US" altLang="ko-KR" b="1" dirty="0" smtClean="0">
                <a:solidFill>
                  <a:schemeClr val="bg1"/>
                </a:solidFill>
              </a:rPr>
              <a:t>(</a:t>
            </a:r>
            <a:r>
              <a:rPr lang="ko-KR" altLang="en-US" b="1" dirty="0" smtClean="0">
                <a:solidFill>
                  <a:schemeClr val="bg1"/>
                </a:solidFill>
              </a:rPr>
              <a:t>거시와 미시 </a:t>
            </a:r>
            <a:r>
              <a:rPr lang="en-US" altLang="ko-KR" b="1" dirty="0" smtClean="0">
                <a:solidFill>
                  <a:schemeClr val="bg1"/>
                </a:solidFill>
              </a:rPr>
              <a:t>-</a:t>
            </a:r>
            <a:r>
              <a:rPr lang="ko-KR" altLang="en-US" b="1" dirty="0" smtClean="0">
                <a:solidFill>
                  <a:schemeClr val="bg1"/>
                </a:solidFill>
              </a:rPr>
              <a:t>눈으로 관찰 가능한 크기와 불가능한 크기</a:t>
            </a:r>
            <a:r>
              <a:rPr lang="en-US" altLang="ko-KR" b="1" dirty="0" smtClean="0">
                <a:solidFill>
                  <a:schemeClr val="bg1"/>
                </a:solidFill>
              </a:rPr>
              <a:t>)</a:t>
            </a:r>
            <a:r>
              <a:rPr lang="ko-KR" altLang="en-US" b="1" dirty="0" smtClean="0">
                <a:solidFill>
                  <a:schemeClr val="bg1"/>
                </a:solidFill>
              </a:rPr>
              <a:t>   </a:t>
            </a:r>
            <a:r>
              <a:rPr lang="en-US" altLang="ko-KR" b="1" dirty="0" smtClean="0">
                <a:solidFill>
                  <a:schemeClr val="bg1"/>
                </a:solidFill>
              </a:rPr>
              <a:t/>
            </a:r>
            <a:br>
              <a:rPr lang="en-US" altLang="ko-KR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Holding plant pest insects in check / balance (macro and micro)</a:t>
            </a:r>
          </a:p>
          <a:p>
            <a:pPr marL="1200150" lvl="2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유기물의 파괴     </a:t>
            </a:r>
            <a:r>
              <a:rPr lang="en-US" b="1" dirty="0" smtClean="0">
                <a:solidFill>
                  <a:schemeClr val="bg1"/>
                </a:solidFill>
              </a:rPr>
              <a:t>Breakdown of organic matter</a:t>
            </a:r>
          </a:p>
          <a:p>
            <a:pPr marL="1200150" lvl="2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영양분 순환</a:t>
            </a:r>
            <a:r>
              <a:rPr lang="en-US" altLang="ko-KR" b="1" dirty="0" smtClean="0">
                <a:solidFill>
                  <a:schemeClr val="bg1"/>
                </a:solidFill>
              </a:rPr>
              <a:t>(</a:t>
            </a:r>
            <a:r>
              <a:rPr lang="ko-KR" altLang="en-US" b="1" dirty="0" smtClean="0">
                <a:solidFill>
                  <a:schemeClr val="bg1"/>
                </a:solidFill>
              </a:rPr>
              <a:t>질소</a:t>
            </a:r>
            <a:r>
              <a:rPr lang="en-US" altLang="ko-KR" b="1" dirty="0" smtClean="0">
                <a:solidFill>
                  <a:schemeClr val="bg1"/>
                </a:solidFill>
              </a:rPr>
              <a:t>, </a:t>
            </a:r>
            <a:r>
              <a:rPr lang="ko-KR" altLang="en-US" b="1" dirty="0" smtClean="0">
                <a:solidFill>
                  <a:schemeClr val="bg1"/>
                </a:solidFill>
              </a:rPr>
              <a:t>인</a:t>
            </a:r>
            <a:r>
              <a:rPr lang="en-US" altLang="ko-KR" b="1" dirty="0" smtClean="0">
                <a:solidFill>
                  <a:schemeClr val="bg1"/>
                </a:solidFill>
              </a:rPr>
              <a:t>, </a:t>
            </a:r>
            <a:r>
              <a:rPr lang="ko-KR" altLang="en-US" b="1" dirty="0" smtClean="0">
                <a:solidFill>
                  <a:schemeClr val="bg1"/>
                </a:solidFill>
              </a:rPr>
              <a:t>황</a:t>
            </a:r>
            <a:r>
              <a:rPr lang="en-US" altLang="ko-KR" b="1" dirty="0" smtClean="0">
                <a:solidFill>
                  <a:schemeClr val="bg1"/>
                </a:solidFill>
              </a:rPr>
              <a:t>)     </a:t>
            </a:r>
            <a:r>
              <a:rPr lang="en-US" b="1" dirty="0" smtClean="0">
                <a:solidFill>
                  <a:schemeClr val="bg1"/>
                </a:solidFill>
              </a:rPr>
              <a:t>Nutrient cycling (N, P, S)</a:t>
            </a:r>
          </a:p>
          <a:p>
            <a:pPr marL="1200150" lvl="2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유기물의 회전율</a:t>
            </a:r>
            <a:r>
              <a:rPr lang="en-US" altLang="ko-KR" b="1" dirty="0" smtClean="0">
                <a:solidFill>
                  <a:schemeClr val="bg1"/>
                </a:solidFill>
              </a:rPr>
              <a:t>(</a:t>
            </a:r>
            <a:r>
              <a:rPr lang="ko-KR" altLang="en-US" b="1" dirty="0" smtClean="0">
                <a:solidFill>
                  <a:schemeClr val="bg1"/>
                </a:solidFill>
              </a:rPr>
              <a:t>뒤섞음</a:t>
            </a:r>
            <a:r>
              <a:rPr lang="en-US" altLang="ko-KR" b="1" dirty="0" smtClean="0">
                <a:solidFill>
                  <a:schemeClr val="bg1"/>
                </a:solidFill>
              </a:rPr>
              <a:t>, </a:t>
            </a:r>
            <a:r>
              <a:rPr lang="ko-KR" altLang="en-US" b="1" dirty="0" smtClean="0">
                <a:solidFill>
                  <a:schemeClr val="bg1"/>
                </a:solidFill>
              </a:rPr>
              <a:t>혼합</a:t>
            </a:r>
            <a:r>
              <a:rPr lang="en-US" altLang="ko-KR" b="1" dirty="0" smtClean="0">
                <a:solidFill>
                  <a:schemeClr val="bg1"/>
                </a:solidFill>
              </a:rPr>
              <a:t>) </a:t>
            </a:r>
            <a:br>
              <a:rPr lang="en-US" altLang="ko-KR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Organic matter turnover (stirring, mixing)</a:t>
            </a:r>
          </a:p>
          <a:p>
            <a:pPr marL="1200150" lvl="2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농약 분해     </a:t>
            </a:r>
            <a:r>
              <a:rPr lang="en-US" b="1" dirty="0" smtClean="0">
                <a:solidFill>
                  <a:schemeClr val="bg1"/>
                </a:solidFill>
              </a:rPr>
              <a:t>Agrochemical degradation</a:t>
            </a:r>
          </a:p>
          <a:p>
            <a:pPr marL="1200150" lvl="2" indent="-285750">
              <a:buFont typeface="Arial" charset="0"/>
              <a:buChar char="•"/>
            </a:pPr>
            <a:r>
              <a:rPr lang="ko-KR" altLang="en-US" b="1" dirty="0" err="1" smtClean="0">
                <a:solidFill>
                  <a:schemeClr val="bg1"/>
                </a:solidFill>
              </a:rPr>
              <a:t>생물군은</a:t>
            </a:r>
            <a:r>
              <a:rPr lang="ko-KR" altLang="en-US" b="1" dirty="0" smtClean="0">
                <a:solidFill>
                  <a:schemeClr val="bg1"/>
                </a:solidFill>
              </a:rPr>
              <a:t> 우리의 먹이사슬의 한 부분이며 우리의 해양과 밀접하게 관련되어 있습니다</a:t>
            </a:r>
            <a:r>
              <a:rPr lang="en-US" altLang="ko-KR" b="1" dirty="0" smtClean="0">
                <a:solidFill>
                  <a:schemeClr val="bg1"/>
                </a:solidFill>
              </a:rPr>
              <a:t>.</a:t>
            </a:r>
            <a:br>
              <a:rPr lang="en-US" altLang="ko-KR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The biota is part of our food chain and it is inextricably connected to our oceans!</a:t>
            </a:r>
          </a:p>
        </p:txBody>
      </p:sp>
      <p:sp>
        <p:nvSpPr>
          <p:cNvPr id="7" name="Rectangle 4"/>
          <p:cNvSpPr/>
          <p:nvPr/>
        </p:nvSpPr>
        <p:spPr>
          <a:xfrm>
            <a:off x="381000" y="381000"/>
            <a:ext cx="8305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 startAt="4"/>
            </a:pPr>
            <a:r>
              <a:rPr lang="ko-KR" altLang="en-US" sz="2000" b="1" dirty="0" smtClean="0">
                <a:solidFill>
                  <a:srgbClr val="FFFF00"/>
                </a:solidFill>
              </a:rPr>
              <a:t>화학품 살포시 토양 </a:t>
            </a:r>
            <a:r>
              <a:rPr lang="ko-KR" altLang="en-US" sz="2000" b="1" dirty="0" err="1" smtClean="0">
                <a:solidFill>
                  <a:srgbClr val="FFFF00"/>
                </a:solidFill>
              </a:rPr>
              <a:t>생물권으로</a:t>
            </a:r>
            <a:r>
              <a:rPr lang="ko-KR" altLang="en-US" sz="2000" b="1" dirty="0" smtClean="0">
                <a:solidFill>
                  <a:srgbClr val="FFFF00"/>
                </a:solidFill>
              </a:rPr>
              <a:t> 이동하여 영향을 주는 잠재적인 문제는 무엇이며 왜 우리는 사용을 최소화하고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, </a:t>
            </a:r>
            <a:r>
              <a:rPr lang="ko-KR" altLang="en-US" sz="2000" b="1" dirty="0" smtClean="0">
                <a:solidFill>
                  <a:srgbClr val="FFFF00"/>
                </a:solidFill>
              </a:rPr>
              <a:t>강력한 농약을 정밀하게 사용해야 하는가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? </a:t>
            </a:r>
          </a:p>
          <a:p>
            <a:pPr marL="457200" indent="-457200"/>
            <a:r>
              <a:rPr lang="en-US" sz="2000" b="1" dirty="0" smtClean="0">
                <a:solidFill>
                  <a:srgbClr val="FFFF00"/>
                </a:solidFill>
              </a:rPr>
              <a:t>        </a:t>
            </a:r>
            <a:r>
              <a:rPr lang="en-US" sz="1600" b="1" dirty="0" smtClean="0">
                <a:solidFill>
                  <a:srgbClr val="FFFF00"/>
                </a:solidFill>
              </a:rPr>
              <a:t>What </a:t>
            </a:r>
            <a:r>
              <a:rPr lang="en-US" sz="1600" b="1" dirty="0">
                <a:solidFill>
                  <a:srgbClr val="FFFF00"/>
                </a:solidFill>
              </a:rPr>
              <a:t>are the potentials of detrimental impacts from applications of chemicals that move into the soil biosphere and why must we use minimal, precision intervention with powerful agricultural </a:t>
            </a:r>
            <a:r>
              <a:rPr lang="en-US" sz="1600" b="1" dirty="0" smtClean="0">
                <a:solidFill>
                  <a:srgbClr val="FFFF00"/>
                </a:solidFill>
              </a:rPr>
              <a:t>pharmaceuticals</a:t>
            </a:r>
            <a:r>
              <a:rPr lang="en-US" sz="1600" b="1" dirty="0">
                <a:solidFill>
                  <a:srgbClr val="FFFF00"/>
                </a:solidFill>
              </a:rPr>
              <a:t>?</a:t>
            </a:r>
            <a:endParaRPr lang="en-US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020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474023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>
                    <a:schemeClr val="accent1"/>
                  </a:glow>
                  <a:reflection endPos="0" dir="5400000" sy="-100000" algn="bl" rotWithShape="0"/>
                </a:effectLst>
              </a:rPr>
              <a:t>© 2012 JG Prusa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effectLst>
                <a:glow>
                  <a:schemeClr val="accent1"/>
                </a:glow>
                <a:reflection endPos="0" dir="5400000" sy="-100000" algn="bl" rotWithShape="0"/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-41414" y="-6626"/>
            <a:ext cx="9185413" cy="694082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2000" y="1905000"/>
            <a:ext cx="76962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ko-KR" altLang="en-US" sz="2000" b="1" dirty="0" smtClean="0">
                <a:solidFill>
                  <a:schemeClr val="bg1"/>
                </a:solidFill>
              </a:rPr>
              <a:t>의학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/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병원에서 적용되는 것과 같은 이유가 존재합니다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. </a:t>
            </a:r>
            <a:br>
              <a:rPr lang="en-US" altLang="ko-KR" sz="2000" b="1" dirty="0" smtClean="0">
                <a:solidFill>
                  <a:schemeClr val="bg1"/>
                </a:solidFill>
              </a:rPr>
            </a:br>
            <a:r>
              <a:rPr lang="en-US" sz="2000" b="1" dirty="0" smtClean="0">
                <a:solidFill>
                  <a:schemeClr val="bg1"/>
                </a:solidFill>
              </a:rPr>
              <a:t>The same reasons apply as in medicine / hospital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ko-KR" altLang="en-US" sz="2000" b="1" dirty="0" smtClean="0">
                <a:solidFill>
                  <a:schemeClr val="bg1"/>
                </a:solidFill>
              </a:rPr>
              <a:t>질병 전염     </a:t>
            </a:r>
            <a:r>
              <a:rPr lang="en-US" sz="2000" b="1" dirty="0" smtClean="0">
                <a:solidFill>
                  <a:schemeClr val="bg1"/>
                </a:solidFill>
              </a:rPr>
              <a:t>Disease transmission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ko-KR" altLang="en-US" sz="2000" b="1" dirty="0" smtClean="0">
                <a:solidFill>
                  <a:schemeClr val="bg1"/>
                </a:solidFill>
              </a:rPr>
              <a:t>곤충을 포함한 그밖에 해충의 전염</a:t>
            </a:r>
            <a:r>
              <a:rPr lang="en-US" altLang="ko-KR" sz="2000" b="1" dirty="0" smtClean="0">
                <a:solidFill>
                  <a:schemeClr val="bg1"/>
                </a:solidFill>
              </a:rPr>
              <a:t/>
            </a:r>
            <a:br>
              <a:rPr lang="en-US" altLang="ko-KR" sz="2000" b="1" dirty="0" smtClean="0">
                <a:solidFill>
                  <a:schemeClr val="bg1"/>
                </a:solidFill>
              </a:rPr>
            </a:br>
            <a:r>
              <a:rPr lang="en-US" sz="2000" b="1" dirty="0" smtClean="0">
                <a:solidFill>
                  <a:schemeClr val="bg1"/>
                </a:solidFill>
              </a:rPr>
              <a:t>Transmission of other pests including insects</a:t>
            </a:r>
          </a:p>
          <a:p>
            <a:pPr marL="1200150" lvl="2" indent="-285750"/>
            <a:endParaRPr lang="en-US" sz="2000" b="1" dirty="0" smtClean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2000" b="1" dirty="0" smtClean="0">
                <a:solidFill>
                  <a:schemeClr val="bg1"/>
                </a:solidFill>
              </a:rPr>
              <a:t>모어의 날을 날카롭게 유지해야만 합니다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–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외과의사의 메스와 마찬가지로 날카로워야 합니다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.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왜 그럴 까요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?</a:t>
            </a:r>
            <a:br>
              <a:rPr lang="en-US" altLang="ko-KR" sz="2000" b="1" dirty="0" smtClean="0">
                <a:solidFill>
                  <a:schemeClr val="bg1"/>
                </a:solidFill>
              </a:rPr>
            </a:br>
            <a:r>
              <a:rPr lang="en-US" sz="2000" b="1" dirty="0" smtClean="0">
                <a:solidFill>
                  <a:schemeClr val="bg1"/>
                </a:solidFill>
              </a:rPr>
              <a:t>Mower sharpness is essential – just as is the edge of the surgeon’s scalpel.   WHY?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000" b="1" dirty="0" smtClean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2000" b="1" dirty="0" smtClean="0">
                <a:solidFill>
                  <a:schemeClr val="bg1"/>
                </a:solidFill>
              </a:rPr>
              <a:t>살충제 적용 장비     </a:t>
            </a:r>
            <a:r>
              <a:rPr lang="en-US" sz="2000" b="1" dirty="0" smtClean="0">
                <a:solidFill>
                  <a:schemeClr val="bg1"/>
                </a:solidFill>
              </a:rPr>
              <a:t>Pesticide application equipment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ko-KR" altLang="en-US" sz="2000" b="1" dirty="0" smtClean="0">
                <a:solidFill>
                  <a:schemeClr val="bg1"/>
                </a:solidFill>
              </a:rPr>
              <a:t>안전성     </a:t>
            </a:r>
            <a:r>
              <a:rPr lang="en-US" sz="2000" b="1" dirty="0" smtClean="0">
                <a:solidFill>
                  <a:schemeClr val="bg1"/>
                </a:solidFill>
              </a:rPr>
              <a:t>Safety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ko-KR" altLang="en-US" sz="2000" b="1" dirty="0" smtClean="0">
                <a:solidFill>
                  <a:schemeClr val="bg1"/>
                </a:solidFill>
              </a:rPr>
              <a:t>정밀함과 효율적인 적용    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/>
            </a:r>
            <a:br>
              <a:rPr lang="en-US" altLang="ko-KR" sz="2000" b="1" dirty="0" smtClean="0">
                <a:solidFill>
                  <a:schemeClr val="bg1"/>
                </a:solidFill>
              </a:rPr>
            </a:br>
            <a:r>
              <a:rPr lang="en-US" sz="2000" b="1" dirty="0" smtClean="0">
                <a:solidFill>
                  <a:schemeClr val="bg1"/>
                </a:solidFill>
              </a:rPr>
              <a:t>Application precision and efficacy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000" y="457200"/>
            <a:ext cx="8305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Tx/>
              <a:buAutoNum type="arabicPeriod" startAt="5"/>
            </a:pPr>
            <a:r>
              <a:rPr lang="ko-KR" altLang="en-US" sz="2000" b="1" dirty="0" smtClean="0">
                <a:solidFill>
                  <a:srgbClr val="FFFF00"/>
                </a:solidFill>
              </a:rPr>
              <a:t>골프코스에서 사용하는 장비의 위생과 적절한 병리관리가 중요한 것은 무엇 입니까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?</a:t>
            </a:r>
            <a:br>
              <a:rPr lang="en-US" altLang="ko-KR" sz="2000" b="1" dirty="0" smtClean="0">
                <a:solidFill>
                  <a:srgbClr val="FFFF00"/>
                </a:solidFill>
              </a:rPr>
            </a:br>
            <a:r>
              <a:rPr lang="en-US" sz="2000" b="1" dirty="0" smtClean="0">
                <a:solidFill>
                  <a:srgbClr val="FFFF00"/>
                </a:solidFill>
              </a:rPr>
              <a:t>What </a:t>
            </a:r>
            <a:r>
              <a:rPr lang="en-US" sz="2000" b="1" dirty="0">
                <a:solidFill>
                  <a:srgbClr val="FFFF00"/>
                </a:solidFill>
              </a:rPr>
              <a:t>is the importance of golf course operational </a:t>
            </a:r>
            <a:r>
              <a:rPr lang="en-US" sz="2000" b="1" dirty="0" smtClean="0">
                <a:solidFill>
                  <a:srgbClr val="FFFF00"/>
                </a:solidFill>
              </a:rPr>
              <a:t>hygiene and proper equipment maintenance in pathology?</a:t>
            </a:r>
            <a:endParaRPr lang="en-US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842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474023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>
                    <a:schemeClr val="accent1"/>
                  </a:glow>
                  <a:reflection endPos="0" dir="5400000" sy="-100000" algn="bl" rotWithShape="0"/>
                </a:effectLst>
              </a:rPr>
              <a:t>© 2012 JG Prusa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effectLst>
                <a:glow>
                  <a:schemeClr val="accent1"/>
                </a:glow>
                <a:reflection endPos="0" dir="5400000" sy="-100000" algn="bl" rotWithShape="0"/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7700" y="5775543"/>
            <a:ext cx="72771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algn="ctr"/>
            <a:r>
              <a:rPr lang="en-US" sz="3000" b="1" dirty="0">
                <a:solidFill>
                  <a:srgbClr val="FFFF00"/>
                </a:solidFill>
              </a:rPr>
              <a:t>NOW LET’S DO DIAGNOSTICS!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-25944" y="0"/>
            <a:ext cx="9169944" cy="694082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52400" y="1785878"/>
            <a:ext cx="87630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0150" lvl="2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아시아지역의 두 곳에서 시도되고 있습니다</a:t>
            </a:r>
            <a:r>
              <a:rPr lang="en-US" altLang="ko-KR" b="1" dirty="0" smtClean="0">
                <a:solidFill>
                  <a:schemeClr val="bg1"/>
                </a:solidFill>
              </a:rPr>
              <a:t/>
            </a:r>
            <a:br>
              <a:rPr lang="en-US" altLang="ko-KR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It has been tried in two places in Asia</a:t>
            </a:r>
          </a:p>
          <a:p>
            <a:pPr marL="1657350" lvl="3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일본의 </a:t>
            </a:r>
            <a:r>
              <a:rPr lang="ko-KR" altLang="en-US" b="1" dirty="0" err="1" smtClean="0">
                <a:solidFill>
                  <a:schemeClr val="bg1"/>
                </a:solidFill>
              </a:rPr>
              <a:t>치바</a:t>
            </a:r>
            <a:r>
              <a:rPr lang="ko-KR" altLang="en-US" b="1" dirty="0" smtClean="0">
                <a:solidFill>
                  <a:schemeClr val="bg1"/>
                </a:solidFill>
              </a:rPr>
              <a:t>     </a:t>
            </a:r>
            <a:r>
              <a:rPr lang="en-US" b="1" dirty="0" smtClean="0">
                <a:solidFill>
                  <a:schemeClr val="bg1"/>
                </a:solidFill>
              </a:rPr>
              <a:t>Chiba Prefecture in Japan</a:t>
            </a:r>
          </a:p>
          <a:p>
            <a:pPr marL="1657350" lvl="3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필리핀     </a:t>
            </a:r>
            <a:r>
              <a:rPr lang="en-US" b="1" dirty="0" smtClean="0">
                <a:solidFill>
                  <a:schemeClr val="bg1"/>
                </a:solidFill>
              </a:rPr>
              <a:t>The Philippines</a:t>
            </a:r>
          </a:p>
          <a:p>
            <a:pPr marL="1200150" lvl="2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선진국에서는 </a:t>
            </a:r>
            <a:r>
              <a:rPr lang="ko-KR" altLang="en-US" b="1" dirty="0" err="1" smtClean="0">
                <a:solidFill>
                  <a:schemeClr val="bg1"/>
                </a:solidFill>
              </a:rPr>
              <a:t>오래전에</a:t>
            </a:r>
            <a:r>
              <a:rPr lang="ko-KR" altLang="en-US" b="1" dirty="0" smtClean="0">
                <a:solidFill>
                  <a:schemeClr val="bg1"/>
                </a:solidFill>
              </a:rPr>
              <a:t> 확립되었습니다 </a:t>
            </a:r>
            <a:r>
              <a:rPr lang="en-US" altLang="ko-KR" b="1" dirty="0" smtClean="0">
                <a:solidFill>
                  <a:schemeClr val="bg1"/>
                </a:solidFill>
              </a:rPr>
              <a:t/>
            </a:r>
            <a:br>
              <a:rPr lang="en-US" altLang="ko-KR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Long established in advanced nations for good reason</a:t>
            </a:r>
            <a:endParaRPr lang="en-US" b="1" dirty="0">
              <a:solidFill>
                <a:schemeClr val="bg1"/>
              </a:solidFill>
            </a:endParaRPr>
          </a:p>
          <a:p>
            <a:pPr marL="1657350" lvl="3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캘리포니아 </a:t>
            </a:r>
            <a:r>
              <a:rPr lang="en-US" b="1" dirty="0" smtClean="0">
                <a:solidFill>
                  <a:schemeClr val="bg1"/>
                </a:solidFill>
              </a:rPr>
              <a:t>I.E.  California</a:t>
            </a:r>
          </a:p>
          <a:p>
            <a:pPr marL="1200150" lvl="2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유해물질을 아무나 획득하고 사용하도록 허용하는 것은 어리석은 행위 입니다</a:t>
            </a:r>
            <a:r>
              <a:rPr lang="en-US" altLang="ko-KR" b="1" dirty="0" smtClean="0">
                <a:solidFill>
                  <a:schemeClr val="bg1"/>
                </a:solidFill>
              </a:rPr>
              <a:t/>
            </a:r>
            <a:br>
              <a:rPr lang="en-US" altLang="ko-KR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Ridiculous to allow just anyone to obtain and apply hazardous materials</a:t>
            </a:r>
            <a:endParaRPr lang="en-US" b="1" dirty="0">
              <a:solidFill>
                <a:schemeClr val="bg1"/>
              </a:solidFill>
            </a:endParaRPr>
          </a:p>
          <a:p>
            <a:pPr marL="1657350" lvl="3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관련된 사람들의 건강에 해롭게 적용됨 </a:t>
            </a:r>
            <a:r>
              <a:rPr lang="en-US" altLang="ko-KR" b="1" dirty="0" smtClean="0">
                <a:solidFill>
                  <a:schemeClr val="bg1"/>
                </a:solidFill>
              </a:rPr>
              <a:t/>
            </a:r>
            <a:br>
              <a:rPr lang="en-US" altLang="ko-KR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Precarious to health of individuals involved</a:t>
            </a:r>
          </a:p>
          <a:p>
            <a:pPr marL="2114550" lvl="4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직원</a:t>
            </a:r>
            <a:r>
              <a:rPr lang="en-US" altLang="ko-KR" b="1" dirty="0" smtClean="0">
                <a:solidFill>
                  <a:schemeClr val="bg1"/>
                </a:solidFill>
              </a:rPr>
              <a:t>, </a:t>
            </a:r>
            <a:r>
              <a:rPr lang="ko-KR" altLang="en-US" b="1" dirty="0" smtClean="0">
                <a:solidFill>
                  <a:schemeClr val="bg1"/>
                </a:solidFill>
              </a:rPr>
              <a:t>골프 </a:t>
            </a:r>
            <a:r>
              <a:rPr lang="ko-KR" altLang="en-US" b="1" dirty="0" err="1" smtClean="0">
                <a:solidFill>
                  <a:schemeClr val="bg1"/>
                </a:solidFill>
              </a:rPr>
              <a:t>내장객</a:t>
            </a:r>
            <a:r>
              <a:rPr lang="en-US" altLang="ko-KR" b="1" dirty="0" smtClean="0">
                <a:solidFill>
                  <a:schemeClr val="bg1"/>
                </a:solidFill>
              </a:rPr>
              <a:t>, </a:t>
            </a:r>
            <a:r>
              <a:rPr lang="ko-KR" altLang="en-US" b="1" dirty="0" smtClean="0">
                <a:solidFill>
                  <a:schemeClr val="bg1"/>
                </a:solidFill>
              </a:rPr>
              <a:t>근처에 사는 사람들</a:t>
            </a:r>
            <a:r>
              <a:rPr lang="en-US" altLang="ko-KR" b="1" dirty="0" smtClean="0">
                <a:solidFill>
                  <a:schemeClr val="bg1"/>
                </a:solidFill>
              </a:rPr>
              <a:t/>
            </a:r>
            <a:br>
              <a:rPr lang="en-US" altLang="ko-KR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Staffs, golfer customers, neighbors</a:t>
            </a:r>
          </a:p>
          <a:p>
            <a:pPr marL="1657350" lvl="3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관련 국가에 해롭게 적용됨    </a:t>
            </a:r>
            <a:r>
              <a:rPr lang="en-US" b="1" dirty="0" smtClean="0">
                <a:solidFill>
                  <a:schemeClr val="bg1"/>
                </a:solidFill>
              </a:rPr>
              <a:t>Precarious to the nations involved</a:t>
            </a:r>
          </a:p>
          <a:p>
            <a:pPr marL="1657350" lvl="3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육지와 바다의 환경에 해로움이 적용됨</a:t>
            </a:r>
            <a:r>
              <a:rPr lang="en-US" altLang="ko-KR" b="1" dirty="0" smtClean="0">
                <a:solidFill>
                  <a:schemeClr val="bg1"/>
                </a:solidFill>
              </a:rPr>
              <a:t/>
            </a:r>
            <a:br>
              <a:rPr lang="en-US" altLang="ko-KR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Precarious to our terrestrial and oceans’ environment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533400"/>
            <a:ext cx="830580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 startAt="6"/>
            </a:pPr>
            <a:r>
              <a:rPr lang="ko-KR" altLang="en-US" sz="2000" b="1" dirty="0" smtClean="0">
                <a:solidFill>
                  <a:srgbClr val="FFFF00"/>
                </a:solidFill>
              </a:rPr>
              <a:t>왜 현대의 아시아 지역에 화학 살포 기술 교육과 인증이 반드시 정착되어야 할까요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?</a:t>
            </a:r>
            <a:r>
              <a:rPr lang="en-US" altLang="ko-KR" b="1" dirty="0" smtClean="0">
                <a:solidFill>
                  <a:srgbClr val="FFFF00"/>
                </a:solidFill>
              </a:rPr>
              <a:t/>
            </a:r>
            <a:br>
              <a:rPr lang="en-US" altLang="ko-KR" b="1" dirty="0" smtClean="0">
                <a:solidFill>
                  <a:srgbClr val="FFFF00"/>
                </a:solidFill>
              </a:rPr>
            </a:br>
            <a:r>
              <a:rPr lang="en-US" altLang="ko-KR" b="1" dirty="0" smtClean="0">
                <a:solidFill>
                  <a:srgbClr val="FFFF00"/>
                </a:solidFill>
              </a:rPr>
              <a:t> </a:t>
            </a:r>
            <a:r>
              <a:rPr lang="en-US" b="1" dirty="0" smtClean="0">
                <a:solidFill>
                  <a:srgbClr val="FFFF00"/>
                </a:solidFill>
              </a:rPr>
              <a:t>Why </a:t>
            </a:r>
            <a:r>
              <a:rPr lang="en-US" b="1" dirty="0">
                <a:solidFill>
                  <a:srgbClr val="FFFF00"/>
                </a:solidFill>
              </a:rPr>
              <a:t>must we </a:t>
            </a:r>
            <a:r>
              <a:rPr lang="en-US" b="1" dirty="0" smtClean="0">
                <a:solidFill>
                  <a:srgbClr val="FFFF00"/>
                </a:solidFill>
              </a:rPr>
              <a:t>eventually establish </a:t>
            </a:r>
            <a:r>
              <a:rPr lang="en-US" b="1" dirty="0">
                <a:solidFill>
                  <a:srgbClr val="FFFF00"/>
                </a:solidFill>
              </a:rPr>
              <a:t>mandatory  </a:t>
            </a:r>
            <a:r>
              <a:rPr lang="en-US" b="1" i="1" dirty="0">
                <a:solidFill>
                  <a:srgbClr val="FFFF00"/>
                </a:solidFill>
              </a:rPr>
              <a:t>Chemical Applicator Technician Training and Certification</a:t>
            </a:r>
            <a:r>
              <a:rPr lang="en-US" b="1" dirty="0">
                <a:solidFill>
                  <a:srgbClr val="FFFF00"/>
                </a:solidFill>
              </a:rPr>
              <a:t> in modern </a:t>
            </a:r>
            <a:r>
              <a:rPr lang="en-US" b="1" dirty="0" smtClean="0">
                <a:solidFill>
                  <a:srgbClr val="FFFF00"/>
                </a:solidFill>
              </a:rPr>
              <a:t>Asia</a:t>
            </a:r>
            <a:r>
              <a:rPr lang="en-US" b="1" dirty="0">
                <a:solidFill>
                  <a:srgbClr val="FFFF00"/>
                </a:solidFill>
              </a:rPr>
              <a:t>?</a:t>
            </a:r>
            <a:endParaRPr lang="en-US" b="1" dirty="0" smtClean="0">
              <a:solidFill>
                <a:srgbClr val="FFFF00"/>
              </a:solidFill>
            </a:endParaRPr>
          </a:p>
          <a:p>
            <a:pPr marL="457200" indent="-457200">
              <a:buAutoNum type="arabicPeriod" startAt="6"/>
            </a:pP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113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0" y="5366"/>
            <a:ext cx="9150626" cy="694082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9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0" y="-6626"/>
            <a:ext cx="9150626" cy="694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309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B8CCE4"/>
      </a:hlink>
      <a:folHlink>
        <a:srgbClr val="B8CCE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1689</TotalTime>
  <Words>858</Words>
  <Application>Microsoft Office PowerPoint</Application>
  <PresentationFormat>On-screen Show (4:3)</PresentationFormat>
  <Paragraphs>135</Paragraphs>
  <Slides>13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화학품 살포 Chemical Applicators Information Resources, Labels / MSDS, Biology, Life Cycles, Wilt, Safety &amp; Medical, First Aid &amp; Emergency Actions, Handling, Mixing &amp; Loading, Cleaning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59</cp:revision>
  <dcterms:created xsi:type="dcterms:W3CDTF">2013-01-11T04:16:39Z</dcterms:created>
  <dcterms:modified xsi:type="dcterms:W3CDTF">2013-01-14T23:36:23Z</dcterms:modified>
</cp:coreProperties>
</file>