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92" r:id="rId2"/>
    <p:sldId id="293" r:id="rId3"/>
    <p:sldId id="290" r:id="rId4"/>
    <p:sldId id="260" r:id="rId5"/>
    <p:sldId id="284" r:id="rId6"/>
    <p:sldId id="261" r:id="rId7"/>
    <p:sldId id="285" r:id="rId8"/>
    <p:sldId id="262" r:id="rId9"/>
    <p:sldId id="268" r:id="rId10"/>
    <p:sldId id="279" r:id="rId11"/>
    <p:sldId id="280" r:id="rId12"/>
    <p:sldId id="271" r:id="rId13"/>
    <p:sldId id="272" r:id="rId14"/>
    <p:sldId id="282" r:id="rId15"/>
    <p:sldId id="269" r:id="rId16"/>
    <p:sldId id="265" r:id="rId17"/>
    <p:sldId id="283" r:id="rId18"/>
    <p:sldId id="275" r:id="rId19"/>
    <p:sldId id="281" r:id="rId20"/>
    <p:sldId id="276" r:id="rId21"/>
    <p:sldId id="263" r:id="rId22"/>
    <p:sldId id="289" r:id="rId23"/>
    <p:sldId id="273" r:id="rId24"/>
    <p:sldId id="29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75" d="100"/>
          <a:sy n="75" d="100"/>
        </p:scale>
        <p:origin x="-36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CFAD7-695C-45F3-A78B-C29C4C0B6543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B8AE9-4441-4FB3-B8E5-D3BFD08773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2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992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서양에서 </a:t>
            </a:r>
            <a:r>
              <a:rPr lang="ko-KR" altLang="en-US" dirty="0" err="1" smtClean="0"/>
              <a:t>사용해온것이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아시아쪽보다</a:t>
            </a:r>
            <a:r>
              <a:rPr lang="ko-KR" altLang="en-US" dirty="0" smtClean="0"/>
              <a:t> 오래되었고 </a:t>
            </a:r>
            <a:r>
              <a:rPr lang="ko-KR" altLang="en-US" dirty="0" err="1" smtClean="0"/>
              <a:t>그렇기때문에</a:t>
            </a:r>
            <a:r>
              <a:rPr lang="ko-KR" altLang="en-US" dirty="0" smtClean="0"/>
              <a:t> 서양의 라벨 을 이야기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화학제품 살포 기술은 과거 무기를 수색하는데 사용 되었음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전쟁시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화학제품이 발전하는 만큼 공부가 요구됨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화학제품 사용은 허가된 사람만 사용 </a:t>
            </a:r>
            <a:r>
              <a:rPr lang="en-US" altLang="ko-KR" dirty="0" smtClean="0"/>
              <a:t>( </a:t>
            </a:r>
            <a:r>
              <a:rPr lang="ko-KR" altLang="en-US" dirty="0" smtClean="0"/>
              <a:t>특히 캘리포니아는 매우 엄격함</a:t>
            </a:r>
            <a:r>
              <a:rPr lang="en-US" altLang="ko-KR" dirty="0" smtClean="0"/>
              <a:t>)</a:t>
            </a:r>
          </a:p>
          <a:p>
            <a:r>
              <a:rPr lang="ko-KR" altLang="en-US" dirty="0" err="1" smtClean="0"/>
              <a:t>기간동안</a:t>
            </a:r>
            <a:r>
              <a:rPr lang="ko-KR" altLang="en-US" dirty="0" smtClean="0"/>
              <a:t> 공부를 </a:t>
            </a:r>
            <a:r>
              <a:rPr lang="ko-KR" altLang="en-US" dirty="0" err="1" smtClean="0"/>
              <a:t>해야함</a:t>
            </a:r>
            <a:r>
              <a:rPr lang="en-US" altLang="ko-KR" dirty="0" smtClean="0"/>
              <a:t>(</a:t>
            </a:r>
            <a:r>
              <a:rPr lang="ko-KR" altLang="en-US" dirty="0" smtClean="0"/>
              <a:t>병해 컨트롤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살포 실시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이러한 프로그램의 경우 </a:t>
            </a:r>
            <a:r>
              <a:rPr lang="en-US" altLang="ko-KR" dirty="0" smtClean="0"/>
              <a:t>1960</a:t>
            </a:r>
            <a:r>
              <a:rPr lang="ko-KR" altLang="en-US" dirty="0" smtClean="0"/>
              <a:t>년대쯤 미국에서 영문으로 </a:t>
            </a:r>
            <a:r>
              <a:rPr lang="ko-KR" altLang="en-US" dirty="0" err="1" smtClean="0"/>
              <a:t>작성되엇음</a:t>
            </a:r>
            <a:endParaRPr lang="en-US" altLang="ko-KR" dirty="0" smtClean="0"/>
          </a:p>
          <a:p>
            <a:r>
              <a:rPr lang="ko-KR" altLang="en-US" dirty="0" smtClean="0"/>
              <a:t>레이블 정보 확인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캘리포니아는 세계적으로 </a:t>
            </a:r>
            <a:r>
              <a:rPr lang="en-US" altLang="ko-KR" dirty="0" smtClean="0"/>
              <a:t>8</a:t>
            </a:r>
            <a:r>
              <a:rPr lang="ko-KR" altLang="en-US" dirty="0" smtClean="0"/>
              <a:t>번째로 큰 구가라고 볼 수 있음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그렇기 때문에 </a:t>
            </a:r>
            <a:r>
              <a:rPr lang="ko-KR" altLang="en-US" dirty="0" err="1" smtClean="0"/>
              <a:t>캘리포니아에서원하는</a:t>
            </a:r>
            <a:r>
              <a:rPr lang="ko-KR" altLang="en-US" dirty="0" smtClean="0"/>
              <a:t> 정도</a:t>
            </a:r>
            <a:r>
              <a:rPr lang="en-US" altLang="ko-KR" dirty="0" smtClean="0"/>
              <a:t>(</a:t>
            </a:r>
            <a:r>
              <a:rPr lang="ko-KR" altLang="en-US" dirty="0" smtClean="0"/>
              <a:t>법률과 같은</a:t>
            </a:r>
            <a:r>
              <a:rPr lang="en-US" altLang="ko-KR" dirty="0" smtClean="0"/>
              <a:t>)</a:t>
            </a:r>
            <a:r>
              <a:rPr lang="ko-KR" altLang="en-US" dirty="0" smtClean="0"/>
              <a:t>는 매우 엄격하고 국가 적인 측변보다 강하다고 보면 됨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화학물품 레이블 과 물질 안전 자료 </a:t>
            </a:r>
            <a:r>
              <a:rPr lang="ko-KR" altLang="en-US" dirty="0" err="1" smtClean="0"/>
              <a:t>두가지가</a:t>
            </a:r>
            <a:r>
              <a:rPr lang="ko-KR" altLang="en-US" dirty="0" smtClean="0"/>
              <a:t> 매우 중요한 자료임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라벨은 법적인 효력임</a:t>
            </a:r>
            <a:r>
              <a:rPr lang="en-US" altLang="ko-KR" dirty="0" smtClean="0"/>
              <a:t>. </a:t>
            </a:r>
            <a:r>
              <a:rPr lang="ko-KR" altLang="en-US" dirty="0" smtClean="0"/>
              <a:t>라벨에 따르지 않는다면 처벌 가능 </a:t>
            </a:r>
            <a:r>
              <a:rPr lang="en-US" altLang="ko-KR" dirty="0" smtClean="0"/>
              <a:t>(</a:t>
            </a:r>
            <a:r>
              <a:rPr lang="ko-KR" altLang="en-US" dirty="0" smtClean="0"/>
              <a:t>벌금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처형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많은 정보 포함</a:t>
            </a:r>
            <a:r>
              <a:rPr lang="en-US" altLang="ko-KR" dirty="0" smtClean="0"/>
              <a:t>(</a:t>
            </a:r>
            <a:r>
              <a:rPr lang="ko-KR" altLang="en-US" dirty="0" smtClean="0"/>
              <a:t>폭발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다루는 방법 등 </a:t>
            </a:r>
            <a:r>
              <a:rPr lang="en-US" altLang="ko-KR" dirty="0" smtClean="0"/>
              <a:t>)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라벨 예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확인</a:t>
            </a:r>
            <a:endParaRPr lang="en-US" altLang="ko-KR" baseline="0" dirty="0" smtClean="0"/>
          </a:p>
          <a:p>
            <a:r>
              <a:rPr lang="ko-KR" altLang="en-US" baseline="0" dirty="0" smtClean="0"/>
              <a:t>국내의 라벨 도 비교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ko-KR" altLang="en-US" dirty="0" smtClean="0"/>
              <a:t>제품 명 </a:t>
            </a:r>
            <a:r>
              <a:rPr lang="en-US" altLang="ko-KR" dirty="0" smtClean="0"/>
              <a:t>( </a:t>
            </a:r>
            <a:r>
              <a:rPr lang="ko-KR" altLang="en-US" dirty="0" smtClean="0"/>
              <a:t>업체에서 만든 것</a:t>
            </a:r>
            <a:r>
              <a:rPr lang="en-US" altLang="ko-KR" dirty="0" smtClean="0"/>
              <a:t>) 2. </a:t>
            </a:r>
            <a:r>
              <a:rPr lang="ko-KR" altLang="en-US" dirty="0" smtClean="0"/>
              <a:t>성분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이것을 이해하는 것이 비용적인 것을 </a:t>
            </a:r>
            <a:r>
              <a:rPr lang="ko-KR" altLang="en-US" dirty="0" err="1" smtClean="0"/>
              <a:t>포함하기때문에</a:t>
            </a:r>
            <a:r>
              <a:rPr lang="ko-KR" altLang="en-US" dirty="0" smtClean="0"/>
              <a:t> 중요함</a:t>
            </a:r>
            <a:endParaRPr lang="en-US" altLang="ko-KR" dirty="0" smtClean="0"/>
          </a:p>
          <a:p>
            <a:pPr marL="228600" indent="-228600">
              <a:buNone/>
            </a:pPr>
            <a:r>
              <a:rPr lang="en-US" altLang="ko-KR" dirty="0" smtClean="0"/>
              <a:t>3.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제한 사항 </a:t>
            </a:r>
            <a:r>
              <a:rPr lang="en-US" altLang="ko-KR" baseline="0" dirty="0" smtClean="0"/>
              <a:t>– </a:t>
            </a:r>
            <a:r>
              <a:rPr lang="ko-KR" altLang="en-US" baseline="0" dirty="0" smtClean="0"/>
              <a:t>제품을 사용하는 사람이 반드시 </a:t>
            </a:r>
            <a:r>
              <a:rPr lang="ko-KR" altLang="en-US" baseline="0" dirty="0" err="1" smtClean="0"/>
              <a:t>지켜야하는</a:t>
            </a:r>
            <a:r>
              <a:rPr lang="ko-KR" altLang="en-US" baseline="0" dirty="0" smtClean="0"/>
              <a:t> 규칙 절 차 등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판매자가 아닌 제조사에서 정함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정부에서 정해준 제한 번호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제품 제조자 </a:t>
            </a:r>
            <a:r>
              <a:rPr lang="en-US" altLang="ko-KR" dirty="0" smtClean="0"/>
              <a:t>, </a:t>
            </a:r>
            <a:r>
              <a:rPr lang="ko-KR" altLang="en-US" dirty="0" smtClean="0"/>
              <a:t>판매자 등 정보를 </a:t>
            </a:r>
            <a:r>
              <a:rPr lang="ko-KR" altLang="en-US" dirty="0" err="1" smtClean="0"/>
              <a:t>확ㅇ인</a:t>
            </a:r>
            <a:r>
              <a:rPr lang="ko-KR" altLang="en-US" dirty="0" smtClean="0"/>
              <a:t> 할 수 있음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5.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환경적인것과</a:t>
            </a:r>
            <a:r>
              <a:rPr lang="ko-KR" altLang="en-US" baseline="0" dirty="0" smtClean="0"/>
              <a:t> 관련된 번호 제시 </a:t>
            </a:r>
            <a:r>
              <a:rPr lang="en-US" altLang="ko-KR" baseline="0" dirty="0" smtClean="0"/>
              <a:t>6. </a:t>
            </a:r>
            <a:r>
              <a:rPr lang="ko-KR" altLang="en-US" baseline="0" dirty="0" smtClean="0"/>
              <a:t>사용 분류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7. </a:t>
            </a:r>
            <a:r>
              <a:rPr lang="ko-KR" altLang="en-US" dirty="0" smtClean="0"/>
              <a:t>사용 절차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8. </a:t>
            </a:r>
            <a:r>
              <a:rPr lang="ko-KR" altLang="en-US" dirty="0" smtClean="0"/>
              <a:t>위험 정도 표시 등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멀리서도 볼 수 있는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4</a:t>
            </a:r>
            <a:r>
              <a:rPr lang="ko-KR" altLang="en-US" dirty="0" smtClean="0"/>
              <a:t>가지 정도로 구분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위험 독성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위험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경고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주의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독성에 따른 구분 표 </a:t>
            </a:r>
            <a:endParaRPr lang="en-US" altLang="ko-KR" dirty="0" smtClean="0"/>
          </a:p>
          <a:p>
            <a:r>
              <a:rPr lang="ko-KR" altLang="en-US" dirty="0" err="1" smtClean="0"/>
              <a:t>ㅇ</a:t>
            </a:r>
            <a:r>
              <a:rPr lang="en-US" altLang="ko-KR" dirty="0" smtClean="0"/>
              <a:t>\LC</a:t>
            </a:r>
            <a:r>
              <a:rPr lang="ko-KR" altLang="en-US" dirty="0" smtClean="0"/>
              <a:t>는 공기중</a:t>
            </a:r>
            <a:r>
              <a:rPr lang="en-US" altLang="ko-KR" dirty="0" smtClean="0"/>
              <a:t>(</a:t>
            </a:r>
            <a:r>
              <a:rPr lang="ko-KR" altLang="en-US" dirty="0" smtClean="0"/>
              <a:t>호흡</a:t>
            </a:r>
            <a:r>
              <a:rPr lang="en-US" altLang="ko-KR" dirty="0" smtClean="0"/>
              <a:t>)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9 </a:t>
            </a:r>
            <a:r>
              <a:rPr lang="ko-KR" altLang="en-US" dirty="0" smtClean="0"/>
              <a:t>주의 사항</a:t>
            </a:r>
            <a:r>
              <a:rPr lang="en-US" altLang="ko-KR" dirty="0" smtClean="0"/>
              <a:t>(</a:t>
            </a:r>
            <a:r>
              <a:rPr lang="ko-KR" altLang="en-US" dirty="0" smtClean="0"/>
              <a:t>사용시</a:t>
            </a:r>
            <a:r>
              <a:rPr lang="en-US" altLang="ko-KR" dirty="0" smtClean="0"/>
              <a:t>)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치료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조치 사항</a:t>
            </a:r>
            <a:r>
              <a:rPr lang="en-US" altLang="ko-KR" dirty="0" smtClean="0"/>
              <a:t>(</a:t>
            </a:r>
            <a:r>
              <a:rPr lang="ko-KR" altLang="en-US" dirty="0" smtClean="0"/>
              <a:t>위험성 접촉 시</a:t>
            </a:r>
            <a:r>
              <a:rPr lang="en-US" altLang="ko-KR" dirty="0" smtClean="0"/>
              <a:t>) </a:t>
            </a:r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작업자들이 확실히 </a:t>
            </a:r>
            <a:r>
              <a:rPr lang="ko-KR" altLang="en-US" dirty="0" err="1" smtClean="0"/>
              <a:t>알고있어야함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사용시 발생하는 문제이기 때문에 즉각적인</a:t>
            </a:r>
            <a:r>
              <a:rPr lang="ko-KR" altLang="en-US" baseline="0" dirty="0" smtClean="0"/>
              <a:t> 조치 필요함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11. </a:t>
            </a:r>
            <a:r>
              <a:rPr lang="ko-KR" altLang="en-US" dirty="0" smtClean="0"/>
              <a:t>환경적인 영향</a:t>
            </a:r>
            <a:r>
              <a:rPr lang="en-US" altLang="ko-KR" dirty="0" smtClean="0"/>
              <a:t>( </a:t>
            </a:r>
            <a:r>
              <a:rPr lang="ko-KR" altLang="en-US" dirty="0" smtClean="0"/>
              <a:t>야생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물 등 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12. </a:t>
            </a:r>
            <a:r>
              <a:rPr lang="ko-KR" altLang="en-US" dirty="0" smtClean="0"/>
              <a:t>사용에 따른 출입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근접 시간 등 </a:t>
            </a:r>
            <a:r>
              <a:rPr lang="en-US" altLang="ko-KR" dirty="0" smtClean="0"/>
              <a:t>( </a:t>
            </a:r>
            <a:r>
              <a:rPr lang="ko-KR" altLang="en-US" dirty="0" err="1" smtClean="0"/>
              <a:t>처리후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얼마동안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접근하지말아야</a:t>
            </a:r>
            <a:r>
              <a:rPr lang="ko-KR" altLang="en-US" dirty="0" smtClean="0"/>
              <a:t> 하는가 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저장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처리 절차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물질 보건 자료 시트 </a:t>
            </a:r>
            <a:endParaRPr lang="en-US" altLang="ko-KR" dirty="0" smtClean="0"/>
          </a:p>
          <a:p>
            <a:r>
              <a:rPr lang="ko-KR" altLang="en-US" dirty="0" err="1" smtClean="0"/>
              <a:t>더치다운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smtClean="0"/>
              <a:t>품명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8AE9-4441-4FB3-B8E5-D3BFD087736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7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6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49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6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9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495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72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0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47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8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91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8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hyperlink" Target="http://www.golfplan.com/" TargetMode="External"/><Relationship Id="rId1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hyperlink" Target="http://www.nicklaus.com/design/overview.php" TargetMode="External"/><Relationship Id="rId12" Type="http://schemas.openxmlformats.org/officeDocument/2006/relationships/image" Target="../media/image6.jpeg"/><Relationship Id="rId17" Type="http://schemas.openxmlformats.org/officeDocument/2006/relationships/hyperlink" Target="http://www.syngenta.com/global/corporate/en/products-and-innovation/product-brands/lawn-and-garden/turf-and-landscape/Pages/turf-and-landscape.aspx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hyperlink" Target="http://www.hydrogold.com/" TargetMode="External"/><Relationship Id="rId5" Type="http://schemas.openxmlformats.org/officeDocument/2006/relationships/hyperlink" Target="http://www.sky72.com/" TargetMode="External"/><Relationship Id="rId15" Type="http://schemas.openxmlformats.org/officeDocument/2006/relationships/hyperlink" Target="http://www.toro.com/ko-kr/Pages/default.aspx" TargetMode="External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hyperlink" Target="http://www.agif.asia/" TargetMode="External"/><Relationship Id="rId1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dpr.ca.gov/docs/license/liccert.htm" TargetMode="Externa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dms.net/" TargetMode="Externa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http://en.wikipedia.org/wiki/Toxicity_Clas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agf.gov.bc.ca/pesticides/b_3.htm" TargetMode="Externa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dms.net/LabelsMsds/LMDefault.aspx?manuf=153&amp;t=2" TargetMode="Externa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4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" y="2057400"/>
            <a:ext cx="87630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152400" dir="5400000" algn="ctr" rotWithShape="0">
                    <a:srgbClr val="000000">
                      <a:alpha val="43137"/>
                    </a:srgbClr>
                  </a:outerShdw>
                </a:effectLst>
              </a:rPr>
              <a:t>Chemical Applicator Training</a:t>
            </a:r>
          </a:p>
          <a:p>
            <a:pPr algn="ctr"/>
            <a:r>
              <a:rPr lang="en-US" sz="9000" b="1" i="1" cap="small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152400" dir="5400000" algn="ctr" rotWithShape="0">
                    <a:srgbClr val="000000">
                      <a:alpha val="43137"/>
                    </a:srgbClr>
                  </a:outerShdw>
                </a:effectLst>
              </a:rPr>
              <a:t>Labels &amp; MSDS</a:t>
            </a:r>
          </a:p>
        </p:txBody>
      </p:sp>
    </p:spTree>
    <p:extLst>
      <p:ext uri="{BB962C8B-B14F-4D97-AF65-F5344CB8AC3E}">
        <p14:creationId xmlns:p14="http://schemas.microsoft.com/office/powerpoint/2010/main" val="23659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-6626" y="3033"/>
            <a:ext cx="9150626" cy="69408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626" y="3033"/>
            <a:ext cx="9127435" cy="1600200"/>
          </a:xfrm>
        </p:spPr>
        <p:txBody>
          <a:bodyPr>
            <a:normAutofit fontScale="90000"/>
          </a:bodyPr>
          <a:lstStyle/>
          <a:p>
            <a:r>
              <a:rPr lang="ko-KR" altLang="en-US" sz="4800" dirty="0" smtClean="0">
                <a:solidFill>
                  <a:srgbClr val="FFFF00"/>
                </a:solidFill>
              </a:rPr>
              <a:t>화학품 살포 </a:t>
            </a:r>
            <a:r>
              <a:rPr lang="en-US" sz="4800" dirty="0" smtClean="0">
                <a:solidFill>
                  <a:srgbClr val="FFFF00"/>
                </a:solidFill>
              </a:rPr>
              <a:t>Chemical Applicators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sz="2400" dirty="0">
                <a:solidFill>
                  <a:srgbClr val="FFFF00"/>
                </a:solidFill>
              </a:rPr>
              <a:t>I</a:t>
            </a:r>
            <a:r>
              <a:rPr lang="en-US" sz="2400" dirty="0" smtClean="0">
                <a:solidFill>
                  <a:srgbClr val="FFFF00"/>
                </a:solidFill>
              </a:rPr>
              <a:t>nformation Resources, Labels / MSDS, Biology, Life Cycles, Wilt, Safety &amp; Medical, </a:t>
            </a:r>
            <a:r>
              <a:rPr lang="en-US" sz="2400" dirty="0">
                <a:solidFill>
                  <a:srgbClr val="FFFF00"/>
                </a:solidFill>
              </a:rPr>
              <a:t>First Aid &amp; Emergency </a:t>
            </a:r>
            <a:r>
              <a:rPr lang="en-US" sz="2400" dirty="0" smtClean="0">
                <a:solidFill>
                  <a:srgbClr val="FFFF00"/>
                </a:solidFill>
              </a:rPr>
              <a:t>Actions, Handling, Mixing &amp; Loading, Cleaning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786" y="1676400"/>
            <a:ext cx="83057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Mr. James Graham Prusa, Director Golf Course &amp; Lab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&amp;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Mr. Lee </a:t>
            </a:r>
            <a:r>
              <a:rPr lang="en-US" sz="2400" dirty="0" err="1" smtClean="0">
                <a:solidFill>
                  <a:schemeClr val="bg1"/>
                </a:solidFill>
              </a:rPr>
              <a:t>Hyo</a:t>
            </a:r>
            <a:r>
              <a:rPr lang="en-US" sz="2400" dirty="0" smtClean="0">
                <a:solidFill>
                  <a:schemeClr val="bg1"/>
                </a:solidFill>
              </a:rPr>
              <a:t>-Soon, Golf Course Superintendent, Lake &amp; Classic</a:t>
            </a: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Presented by SKY72 and industry cooperators  – Winter Seminar Series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January 15 &amp; 23, 2013 at SKY72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27" name="Picture 3" descr="http://72.172.133.66/KoreanWinterSeminars/images_kr/logo_sky7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8" y="4459041"/>
            <a:ext cx="1971675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72.172.133.66/KoreanWinterSeminars/images_kr/NicklausDesignGroup_logo.gif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663" y="4583474"/>
            <a:ext cx="2573338" cy="90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72.172.133.66/KoreanWinterSeminars/2013Seminars/images/agif.bmp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64" y="5624511"/>
            <a:ext cx="1841236" cy="95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72.172.133.66/KoreanWinterSeminars/2013Seminars/images/hydrogold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109" y="5764235"/>
            <a:ext cx="208597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72.172.133.66/KoreanWinterSeminars/images_kr/golfplan.jp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993" y="5624510"/>
            <a:ext cx="2244870" cy="95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72.172.133.66/KoreanWinterSeminars/images_kr/toro-logo.jpg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634671"/>
            <a:ext cx="125730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72.172.133.66/KoreanWinterSeminars/images_kr/syngenta_logo.png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-784225"/>
            <a:ext cx="137160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46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86000" y="35972"/>
            <a:ext cx="5029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200" dirty="0" smtClean="0">
                <a:solidFill>
                  <a:srgbClr val="FFFF00"/>
                </a:solidFill>
              </a:rPr>
              <a:t>화학품 살포</a:t>
            </a:r>
            <a:endParaRPr lang="en-US" altLang="ko-KR" sz="3200" dirty="0" smtClean="0">
              <a:solidFill>
                <a:srgbClr val="FFFF00"/>
              </a:solidFill>
            </a:endParaRPr>
          </a:p>
          <a:p>
            <a:pPr algn="ctr"/>
            <a:r>
              <a:rPr lang="ko-KR" altLang="en-US" sz="2400" dirty="0" smtClean="0">
                <a:solidFill>
                  <a:srgbClr val="FFFF00"/>
                </a:solidFill>
              </a:rPr>
              <a:t>정보자원</a:t>
            </a:r>
            <a:r>
              <a:rPr lang="en-US" altLang="ko-KR" sz="3200" dirty="0" smtClean="0">
                <a:solidFill>
                  <a:srgbClr val="FFFF00"/>
                </a:solidFill>
              </a:rPr>
              <a:t/>
            </a:r>
            <a:br>
              <a:rPr lang="en-US" altLang="ko-KR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Chemical Applicators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sz="2400" dirty="0" smtClean="0">
                <a:solidFill>
                  <a:srgbClr val="FFFF00"/>
                </a:solidFill>
              </a:rPr>
              <a:t>Information Resources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74813" y="2099608"/>
            <a:ext cx="8001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ko-KR" altLang="en-US" sz="2000" dirty="0" smtClean="0">
                <a:solidFill>
                  <a:schemeClr val="bg1"/>
                </a:solidFill>
              </a:rPr>
              <a:t>먼저</a:t>
            </a:r>
            <a:r>
              <a:rPr lang="en-US" altLang="ko-KR" sz="2000" dirty="0" smtClean="0">
                <a:solidFill>
                  <a:schemeClr val="bg1"/>
                </a:solidFill>
              </a:rPr>
              <a:t>, </a:t>
            </a:r>
            <a:r>
              <a:rPr lang="ko-KR" altLang="en-US" sz="2000" dirty="0" smtClean="0">
                <a:solidFill>
                  <a:schemeClr val="bg1"/>
                </a:solidFill>
              </a:rPr>
              <a:t>제</a:t>
            </a:r>
            <a:r>
              <a:rPr lang="en-US" altLang="ko-KR" sz="2000" dirty="0" smtClean="0">
                <a:solidFill>
                  <a:schemeClr val="bg1"/>
                </a:solidFill>
              </a:rPr>
              <a:t>1</a:t>
            </a:r>
            <a:r>
              <a:rPr lang="ko-KR" altLang="en-US" sz="2000" dirty="0" smtClean="0">
                <a:solidFill>
                  <a:schemeClr val="bg1"/>
                </a:solidFill>
              </a:rPr>
              <a:t>차 세계전쟁</a:t>
            </a:r>
            <a:r>
              <a:rPr lang="en-US" altLang="ko-KR" sz="2000" dirty="0" smtClean="0">
                <a:solidFill>
                  <a:schemeClr val="bg1"/>
                </a:solidFill>
              </a:rPr>
              <a:t>(1900</a:t>
            </a:r>
            <a:r>
              <a:rPr lang="ko-KR" altLang="en-US" sz="2000" dirty="0" smtClean="0">
                <a:solidFill>
                  <a:schemeClr val="bg1"/>
                </a:solidFill>
              </a:rPr>
              <a:t>년대쯤</a:t>
            </a:r>
            <a:r>
              <a:rPr lang="en-US" altLang="ko-KR" sz="2000" dirty="0" smtClean="0">
                <a:solidFill>
                  <a:schemeClr val="bg1"/>
                </a:solidFill>
              </a:rPr>
              <a:t>)</a:t>
            </a:r>
            <a:r>
              <a:rPr lang="ko-KR" altLang="en-US" sz="2000" dirty="0" smtClean="0">
                <a:solidFill>
                  <a:schemeClr val="bg1"/>
                </a:solidFill>
              </a:rPr>
              <a:t>이전에 화학 무기로 사용한 것에서 차츰 발전된 농약과 살충제의 전문적인 분야에 대하여 이해하시기 바랍니다</a:t>
            </a:r>
            <a:r>
              <a:rPr lang="en-US" altLang="ko-KR" sz="2000" dirty="0" smtClean="0">
                <a:solidFill>
                  <a:schemeClr val="bg1"/>
                </a:solidFill>
              </a:rPr>
              <a:t/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First let’s understand that the technical field of agricultural chemicals and pesticides evolved out of research for chemical weapons to use in war prior to World War I (about 1900). 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2000" dirty="0" smtClean="0">
                <a:solidFill>
                  <a:schemeClr val="bg1"/>
                </a:solidFill>
              </a:rPr>
              <a:t>화학품과 살충제를 다루기 위해서는 전문적인 지식과 훈련이 요구됩니다</a:t>
            </a:r>
            <a:r>
              <a:rPr lang="en-US" altLang="ko-KR" sz="2000" dirty="0" smtClean="0">
                <a:solidFill>
                  <a:schemeClr val="bg1"/>
                </a:solidFill>
              </a:rPr>
              <a:t>.</a:t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Handling of chemicals and pesticides requires technical knowledge and training.</a:t>
            </a:r>
          </a:p>
          <a:p>
            <a:pPr marL="285750" indent="-285750"/>
            <a:endParaRPr lang="en-US" sz="2000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2000" dirty="0" smtClean="0">
                <a:solidFill>
                  <a:schemeClr val="bg1"/>
                </a:solidFill>
              </a:rPr>
              <a:t>기술의 변화는 끊임없는 교육습득을 요구합니다</a:t>
            </a:r>
            <a:r>
              <a:rPr lang="en-US" altLang="ko-KR" sz="2000" dirty="0" smtClean="0">
                <a:solidFill>
                  <a:schemeClr val="bg1"/>
                </a:solidFill>
              </a:rPr>
              <a:t>.</a:t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Changing technologies requires continuing education.</a:t>
            </a:r>
          </a:p>
        </p:txBody>
      </p:sp>
    </p:spTree>
    <p:extLst>
      <p:ext uri="{BB962C8B-B14F-4D97-AF65-F5344CB8AC3E}">
        <p14:creationId xmlns:p14="http://schemas.microsoft.com/office/powerpoint/2010/main" val="307372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4813" y="2057400"/>
            <a:ext cx="8001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ko-KR" altLang="en-US" sz="1600" dirty="0" smtClean="0">
                <a:solidFill>
                  <a:schemeClr val="bg1"/>
                </a:solidFill>
              </a:rPr>
              <a:t>많은 나라에서는 화학품 살포에 관한 자격을 요구하고 주기적인 자격 갱신을 지속적으로 요구하고 있습니다</a:t>
            </a:r>
            <a:r>
              <a:rPr lang="en-US" altLang="ko-KR" sz="1600" dirty="0" smtClean="0">
                <a:solidFill>
                  <a:schemeClr val="bg1"/>
                </a:solidFill>
              </a:rPr>
              <a:t/>
            </a:r>
            <a:br>
              <a:rPr lang="en-US" altLang="ko-KR" sz="16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Many countries require licensing of Chemical Spray Applicators and  continuing education for periodic re-licensing.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ko-KR" altLang="en-US" sz="1600" dirty="0" smtClean="0">
                <a:solidFill>
                  <a:schemeClr val="bg1"/>
                </a:solidFill>
              </a:rPr>
              <a:t>예를 들어</a:t>
            </a:r>
            <a:r>
              <a:rPr lang="en-US" altLang="ko-KR" sz="1600" dirty="0" smtClean="0">
                <a:solidFill>
                  <a:schemeClr val="bg1"/>
                </a:solidFill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</a:rPr>
              <a:t>캘리포니아에서는 전문적이고 지속적인 정규 교육을 요구하고 있습니다</a:t>
            </a:r>
            <a:r>
              <a:rPr lang="en-US" altLang="ko-KR" sz="1600" dirty="0" smtClean="0">
                <a:solidFill>
                  <a:schemeClr val="bg1"/>
                </a:solidFill>
              </a:rPr>
              <a:t>: </a:t>
            </a:r>
            <a:r>
              <a:rPr lang="en-US" altLang="ko-KR" sz="1600" dirty="0" smtClean="0">
                <a:solidFill>
                  <a:schemeClr val="bg1"/>
                </a:solidFill>
                <a:hlinkClick r:id="rId5"/>
              </a:rPr>
              <a:t>http://www.cdpr.ca.gov/docs/license/liccert.htm </a:t>
            </a:r>
            <a:r>
              <a:rPr lang="en-US" altLang="ko-KR" sz="1600" dirty="0" smtClean="0">
                <a:solidFill>
                  <a:schemeClr val="bg1"/>
                </a:solidFill>
              </a:rPr>
              <a:t/>
            </a:r>
            <a:br>
              <a:rPr lang="en-US" altLang="ko-KR" sz="16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As an example, in California technical, continuing formal education is required:   </a:t>
            </a:r>
            <a:r>
              <a:rPr lang="en-US" sz="1400" dirty="0" smtClean="0">
                <a:solidFill>
                  <a:schemeClr val="bg1"/>
                </a:solidFill>
                <a:hlinkClick r:id="rId5"/>
              </a:rPr>
              <a:t>http://www.cdpr.ca.gov/docs/license/liccert.htm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1200150" lvl="2" indent="-285750">
              <a:buFont typeface="Arial" charset="0"/>
              <a:buChar char="•"/>
            </a:pPr>
            <a:r>
              <a:rPr lang="ko-KR" altLang="en-US" sz="1600" dirty="0" smtClean="0">
                <a:solidFill>
                  <a:schemeClr val="bg1"/>
                </a:solidFill>
              </a:rPr>
              <a:t>병해 관리 담당자 </a:t>
            </a:r>
            <a:r>
              <a:rPr lang="en-US" altLang="ko-KR" sz="1600" dirty="0" smtClean="0">
                <a:solidFill>
                  <a:schemeClr val="bg1"/>
                </a:solidFill>
              </a:rPr>
              <a:t>= 2</a:t>
            </a:r>
            <a:r>
              <a:rPr lang="ko-KR" altLang="en-US" sz="1600" dirty="0" smtClean="0">
                <a:solidFill>
                  <a:schemeClr val="bg1"/>
                </a:solidFill>
              </a:rPr>
              <a:t>년간 </a:t>
            </a:r>
            <a:r>
              <a:rPr lang="en-US" altLang="ko-KR" sz="1600" dirty="0" smtClean="0">
                <a:solidFill>
                  <a:schemeClr val="bg1"/>
                </a:solidFill>
              </a:rPr>
              <a:t>40</a:t>
            </a:r>
            <a:r>
              <a:rPr lang="ko-KR" altLang="en-US" sz="1600" dirty="0" smtClean="0">
                <a:solidFill>
                  <a:schemeClr val="bg1"/>
                </a:solidFill>
              </a:rPr>
              <a:t>시간</a:t>
            </a:r>
            <a:r>
              <a:rPr lang="en-US" altLang="ko-KR" sz="1600" dirty="0" smtClean="0">
                <a:solidFill>
                  <a:schemeClr val="bg1"/>
                </a:solidFill>
              </a:rPr>
              <a:t/>
            </a:r>
            <a:br>
              <a:rPr lang="en-US" altLang="ko-KR" sz="16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Pest Control Adviser = 40 hours / 2 years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1200150" lvl="2" indent="-285750">
              <a:buFont typeface="Arial" charset="0"/>
              <a:buChar char="•"/>
            </a:pPr>
            <a:r>
              <a:rPr lang="ko-KR" altLang="en-US" sz="1600" dirty="0" smtClean="0">
                <a:solidFill>
                  <a:schemeClr val="bg1"/>
                </a:solidFill>
              </a:rPr>
              <a:t>화학품 살포자 자격부여 </a:t>
            </a:r>
            <a:r>
              <a:rPr lang="en-US" altLang="ko-KR" sz="1600" dirty="0" smtClean="0">
                <a:solidFill>
                  <a:schemeClr val="bg1"/>
                </a:solidFill>
              </a:rPr>
              <a:t>= 2</a:t>
            </a:r>
            <a:r>
              <a:rPr lang="ko-KR" altLang="en-US" sz="1600" dirty="0" smtClean="0">
                <a:solidFill>
                  <a:schemeClr val="bg1"/>
                </a:solidFill>
              </a:rPr>
              <a:t>년간 </a:t>
            </a:r>
            <a:r>
              <a:rPr lang="en-US" altLang="ko-KR" sz="1600" dirty="0" smtClean="0">
                <a:solidFill>
                  <a:schemeClr val="bg1"/>
                </a:solidFill>
              </a:rPr>
              <a:t>20 </a:t>
            </a:r>
            <a:r>
              <a:rPr lang="ko-KR" altLang="en-US" sz="1600" dirty="0" smtClean="0">
                <a:solidFill>
                  <a:schemeClr val="bg1"/>
                </a:solidFill>
              </a:rPr>
              <a:t>시간</a:t>
            </a:r>
            <a:r>
              <a:rPr lang="en-US" altLang="ko-KR" sz="1600" dirty="0" smtClean="0">
                <a:solidFill>
                  <a:schemeClr val="bg1"/>
                </a:solidFill>
              </a:rPr>
              <a:t/>
            </a:r>
            <a:br>
              <a:rPr lang="en-US" altLang="ko-KR" sz="16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Qualified Applicators = 20 hours / 2 years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600" dirty="0" smtClean="0">
                <a:solidFill>
                  <a:schemeClr val="bg1"/>
                </a:solidFill>
              </a:rPr>
              <a:t>이러한 프로그램들은 </a:t>
            </a:r>
            <a:r>
              <a:rPr lang="en-US" altLang="ko-KR" sz="1600" dirty="0" smtClean="0">
                <a:solidFill>
                  <a:schemeClr val="bg1"/>
                </a:solidFill>
              </a:rPr>
              <a:t>1960</a:t>
            </a:r>
            <a:r>
              <a:rPr lang="ko-KR" altLang="en-US" sz="1600" dirty="0" smtClean="0">
                <a:solidFill>
                  <a:schemeClr val="bg1"/>
                </a:solidFill>
              </a:rPr>
              <a:t>년대 이후 자리 잡혔고</a:t>
            </a:r>
            <a:r>
              <a:rPr lang="en-US" altLang="ko-KR" sz="1600" dirty="0" smtClean="0">
                <a:solidFill>
                  <a:schemeClr val="bg1"/>
                </a:solidFill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</a:rPr>
              <a:t>세계적으로 막대한 양의 훌륭한 정보 자원이 영어로 만들어졌습니다</a:t>
            </a:r>
            <a:r>
              <a:rPr lang="en-US" altLang="ko-KR" sz="1600" dirty="0" smtClean="0">
                <a:solidFill>
                  <a:schemeClr val="bg1"/>
                </a:solidFill>
              </a:rPr>
              <a:t>.</a:t>
            </a:r>
            <a:br>
              <a:rPr lang="en-US" altLang="ko-KR" sz="16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These programs have been in place since the late 1960s and have created massive amounts of excellent INFORMATION RESOURCES world-wide in the English language.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600" dirty="0" smtClean="0">
                <a:solidFill>
                  <a:schemeClr val="bg1"/>
                </a:solidFill>
              </a:rPr>
              <a:t>가장 중요한 정보는 미국</a:t>
            </a:r>
            <a:r>
              <a:rPr lang="en-US" altLang="ko-KR" sz="1600" dirty="0" smtClean="0">
                <a:solidFill>
                  <a:schemeClr val="bg1"/>
                </a:solidFill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</a:rPr>
              <a:t>유럽 그리고 한국에서 </a:t>
            </a:r>
            <a:r>
              <a:rPr lang="ko-KR" altLang="en-US" sz="1600" dirty="0" err="1" smtClean="0">
                <a:solidFill>
                  <a:schemeClr val="bg1"/>
                </a:solidFill>
              </a:rPr>
              <a:t>화약품과</a:t>
            </a:r>
            <a:r>
              <a:rPr lang="ko-KR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ko-KR" sz="1600" dirty="0" smtClean="0">
                <a:solidFill>
                  <a:schemeClr val="bg1"/>
                </a:solidFill>
              </a:rPr>
              <a:t>‘</a:t>
            </a:r>
            <a:r>
              <a:rPr lang="ko-KR" altLang="en-US" sz="1600" dirty="0" smtClean="0">
                <a:solidFill>
                  <a:schemeClr val="bg1"/>
                </a:solidFill>
              </a:rPr>
              <a:t>살충제의 라벨</a:t>
            </a:r>
            <a:r>
              <a:rPr lang="en-US" altLang="ko-KR" sz="1600" dirty="0" smtClean="0">
                <a:solidFill>
                  <a:schemeClr val="bg1"/>
                </a:solidFill>
              </a:rPr>
              <a:t>’</a:t>
            </a:r>
            <a:r>
              <a:rPr lang="ko-KR" altLang="en-US" sz="1600" dirty="0" smtClean="0">
                <a:solidFill>
                  <a:schemeClr val="bg1"/>
                </a:solidFill>
              </a:rPr>
              <a:t>에 요약되어 개시되어 있습니다</a:t>
            </a:r>
            <a:r>
              <a:rPr lang="en-US" altLang="ko-KR" sz="1600" dirty="0" smtClean="0">
                <a:solidFill>
                  <a:schemeClr val="bg1"/>
                </a:solidFill>
              </a:rPr>
              <a:t/>
            </a:r>
            <a:br>
              <a:rPr lang="en-US" altLang="ko-KR" sz="1600" dirty="0" smtClean="0">
                <a:solidFill>
                  <a:schemeClr val="bg1"/>
                </a:solidFill>
              </a:rPr>
            </a:br>
            <a:r>
              <a:rPr lang="ko-KR" alt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MOST IMPORTANTLY much information is summarized on chemical and ‘pesticide LABELS’ in the USA, Europe and Korea.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Rectangle 1"/>
          <p:cNvSpPr/>
          <p:nvPr/>
        </p:nvSpPr>
        <p:spPr>
          <a:xfrm>
            <a:off x="2286000" y="35972"/>
            <a:ext cx="5029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200" dirty="0" smtClean="0">
                <a:solidFill>
                  <a:srgbClr val="FFFF00"/>
                </a:solidFill>
              </a:rPr>
              <a:t>화학품 살포</a:t>
            </a:r>
            <a:endParaRPr lang="en-US" altLang="ko-KR" sz="3200" dirty="0" smtClean="0">
              <a:solidFill>
                <a:srgbClr val="FFFF00"/>
              </a:solidFill>
            </a:endParaRPr>
          </a:p>
          <a:p>
            <a:pPr algn="ctr"/>
            <a:r>
              <a:rPr lang="ko-KR" altLang="en-US" sz="2400" dirty="0" smtClean="0">
                <a:solidFill>
                  <a:srgbClr val="FFFF00"/>
                </a:solidFill>
              </a:rPr>
              <a:t>정보자원</a:t>
            </a:r>
            <a:r>
              <a:rPr lang="en-US" altLang="ko-KR" sz="3200" dirty="0" smtClean="0">
                <a:solidFill>
                  <a:srgbClr val="FFFF00"/>
                </a:solidFill>
              </a:rPr>
              <a:t/>
            </a:r>
            <a:br>
              <a:rPr lang="en-US" altLang="ko-KR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Chemical Applicators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sz="2400" dirty="0" smtClean="0">
                <a:solidFill>
                  <a:srgbClr val="FFFF00"/>
                </a:solidFill>
              </a:rPr>
              <a:t>Information Resources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700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4813" y="1709678"/>
            <a:ext cx="8001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ko-KR" altLang="en-US" sz="2000" dirty="0" smtClean="0">
                <a:solidFill>
                  <a:schemeClr val="bg1"/>
                </a:solidFill>
              </a:rPr>
              <a:t>캘리포니아가 세계에서 </a:t>
            </a:r>
            <a:r>
              <a:rPr lang="en-US" altLang="ko-KR" sz="2000" dirty="0" smtClean="0">
                <a:solidFill>
                  <a:schemeClr val="bg1"/>
                </a:solidFill>
              </a:rPr>
              <a:t>8</a:t>
            </a:r>
            <a:r>
              <a:rPr lang="ko-KR" altLang="en-US" sz="2000" dirty="0" smtClean="0">
                <a:solidFill>
                  <a:schemeClr val="bg1"/>
                </a:solidFill>
              </a:rPr>
              <a:t>번째로 시장을 이루고 가장 큰 농업 생산지역이기 때문에 저는 캘리포니아의 정보를 사용합니다</a:t>
            </a:r>
            <a:r>
              <a:rPr lang="en-US" altLang="ko-KR" sz="2000" dirty="0" smtClean="0">
                <a:solidFill>
                  <a:schemeClr val="bg1"/>
                </a:solidFill>
              </a:rPr>
              <a:t>. </a:t>
            </a:r>
            <a:r>
              <a:rPr lang="ko-KR" altLang="en-US" sz="2000" dirty="0" smtClean="0">
                <a:solidFill>
                  <a:schemeClr val="bg1"/>
                </a:solidFill>
              </a:rPr>
              <a:t>캘리포니아의 법률은 실제로 미국 연합의 법률 보다 엄격합니다</a:t>
            </a:r>
            <a:r>
              <a:rPr lang="en-US" altLang="ko-KR" sz="2000" dirty="0" smtClean="0">
                <a:solidFill>
                  <a:schemeClr val="bg1"/>
                </a:solidFill>
              </a:rPr>
              <a:t>. </a:t>
            </a:r>
            <a:r>
              <a:rPr lang="ko-KR" altLang="en-US" sz="2000" dirty="0" smtClean="0">
                <a:solidFill>
                  <a:schemeClr val="bg1"/>
                </a:solidFill>
              </a:rPr>
              <a:t>그래서</a:t>
            </a:r>
            <a:r>
              <a:rPr lang="en-US" altLang="ko-KR" sz="2000" dirty="0" smtClean="0">
                <a:solidFill>
                  <a:schemeClr val="bg1"/>
                </a:solidFill>
              </a:rPr>
              <a:t>, </a:t>
            </a:r>
            <a:r>
              <a:rPr lang="ko-KR" altLang="en-US" sz="2000" dirty="0" smtClean="0">
                <a:solidFill>
                  <a:schemeClr val="bg1"/>
                </a:solidFill>
              </a:rPr>
              <a:t>캘리포니아의 살균제 라벨이 가장 엄격한 규제를 포함한다고 볼 수 있습니다</a:t>
            </a:r>
            <a:r>
              <a:rPr lang="en-US" altLang="ko-KR" sz="2000" dirty="0" smtClean="0">
                <a:solidFill>
                  <a:schemeClr val="bg1"/>
                </a:solidFill>
              </a:rPr>
              <a:t>.</a:t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 </a:t>
            </a:r>
            <a:r>
              <a:rPr lang="en-US" dirty="0">
                <a:solidFill>
                  <a:schemeClr val="bg1"/>
                </a:solidFill>
              </a:rPr>
              <a:t>use California as an information reference because it is the 8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largest economy in the world and the largest agricultural production area.  California law is actually more stringent than USA Federal laws.  So, the most thorough pesticide labels are for California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2000" dirty="0" smtClean="0">
                <a:solidFill>
                  <a:schemeClr val="bg1"/>
                </a:solidFill>
              </a:rPr>
              <a:t>미국에서는</a:t>
            </a:r>
            <a:r>
              <a:rPr lang="en-US" altLang="ko-KR" sz="2000" dirty="0" smtClean="0">
                <a:solidFill>
                  <a:schemeClr val="bg1"/>
                </a:solidFill>
              </a:rPr>
              <a:t>, </a:t>
            </a:r>
            <a:r>
              <a:rPr lang="ko-KR" altLang="en-US" sz="2000" dirty="0" smtClean="0">
                <a:solidFill>
                  <a:schemeClr val="bg1"/>
                </a:solidFill>
              </a:rPr>
              <a:t>모든 화학품 </a:t>
            </a:r>
            <a:r>
              <a:rPr lang="en-US" altLang="ko-KR" sz="2000" dirty="0" smtClean="0">
                <a:solidFill>
                  <a:schemeClr val="bg1"/>
                </a:solidFill>
              </a:rPr>
              <a:t>/ </a:t>
            </a:r>
            <a:r>
              <a:rPr lang="ko-KR" altLang="en-US" sz="2000" dirty="0" smtClean="0">
                <a:solidFill>
                  <a:schemeClr val="bg1"/>
                </a:solidFill>
              </a:rPr>
              <a:t>살충제를 위한 국가적</a:t>
            </a:r>
            <a:r>
              <a:rPr lang="en-US" altLang="ko-KR" sz="2000" dirty="0" smtClean="0">
                <a:solidFill>
                  <a:schemeClr val="bg1"/>
                </a:solidFill>
              </a:rPr>
              <a:t>, </a:t>
            </a:r>
            <a:r>
              <a:rPr lang="ko-KR" altLang="en-US" sz="2000" dirty="0" smtClean="0">
                <a:solidFill>
                  <a:schemeClr val="bg1"/>
                </a:solidFill>
              </a:rPr>
              <a:t>주립적인 법률에 의해 요구되는 중요한 두 가지 자료가 있습니다</a:t>
            </a:r>
            <a:r>
              <a:rPr lang="en-US" altLang="ko-KR" sz="2000" dirty="0" smtClean="0">
                <a:solidFill>
                  <a:schemeClr val="bg1"/>
                </a:solidFill>
              </a:rPr>
              <a:t>.</a:t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In the USA two key documents are required by national and state laws for every chemical / pesticide: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ko-KR" altLang="en-US" sz="2000" dirty="0" smtClean="0">
                <a:solidFill>
                  <a:schemeClr val="bg1"/>
                </a:solidFill>
              </a:rPr>
              <a:t>화학품 라벨     </a:t>
            </a:r>
            <a:r>
              <a:rPr lang="en-US" sz="2000" dirty="0" smtClean="0">
                <a:solidFill>
                  <a:schemeClr val="bg1"/>
                </a:solidFill>
              </a:rPr>
              <a:t>Chemical Label</a:t>
            </a:r>
          </a:p>
          <a:p>
            <a:pPr marL="1200150" lvl="2" indent="-285750">
              <a:buFont typeface="Arial" charset="0"/>
              <a:buChar char="•"/>
            </a:pPr>
            <a:r>
              <a:rPr lang="ko-KR" altLang="en-US" sz="2000" dirty="0" smtClean="0">
                <a:solidFill>
                  <a:schemeClr val="bg1"/>
                </a:solidFill>
              </a:rPr>
              <a:t>물질 안전 보건 자료      </a:t>
            </a:r>
            <a:r>
              <a:rPr lang="en-US" sz="2000" dirty="0" smtClean="0">
                <a:solidFill>
                  <a:schemeClr val="bg1"/>
                </a:solidFill>
              </a:rPr>
              <a:t>Material Safety Data Sheet (MSDS)</a:t>
            </a:r>
          </a:p>
        </p:txBody>
      </p:sp>
      <p:sp>
        <p:nvSpPr>
          <p:cNvPr id="6" name="Rectangle 1"/>
          <p:cNvSpPr/>
          <p:nvPr/>
        </p:nvSpPr>
        <p:spPr>
          <a:xfrm>
            <a:off x="2286000" y="35972"/>
            <a:ext cx="5029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200" dirty="0" smtClean="0">
                <a:solidFill>
                  <a:srgbClr val="FFFF00"/>
                </a:solidFill>
              </a:rPr>
              <a:t>화학품 살포</a:t>
            </a:r>
            <a:endParaRPr lang="en-US" altLang="ko-KR" sz="3200" dirty="0" smtClean="0">
              <a:solidFill>
                <a:srgbClr val="FFFF00"/>
              </a:solidFill>
            </a:endParaRPr>
          </a:p>
          <a:p>
            <a:pPr algn="ctr"/>
            <a:r>
              <a:rPr lang="ko-KR" altLang="en-US" sz="2400" dirty="0" smtClean="0">
                <a:solidFill>
                  <a:srgbClr val="FFFF00"/>
                </a:solidFill>
              </a:rPr>
              <a:t>정보자원</a:t>
            </a:r>
            <a:r>
              <a:rPr lang="en-US" altLang="ko-KR" sz="3200" dirty="0" smtClean="0">
                <a:solidFill>
                  <a:srgbClr val="FFFF00"/>
                </a:solidFill>
              </a:rPr>
              <a:t/>
            </a:r>
            <a:br>
              <a:rPr lang="en-US" altLang="ko-KR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Chemical Applicators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sz="2400" dirty="0" smtClean="0">
                <a:solidFill>
                  <a:srgbClr val="FFFF00"/>
                </a:solidFill>
              </a:rPr>
              <a:t>Information Resources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967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4813" y="1524000"/>
            <a:ext cx="8001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“</a:t>
            </a:r>
            <a:r>
              <a:rPr lang="ko-KR" altLang="en-US" dirty="0" smtClean="0">
                <a:solidFill>
                  <a:schemeClr val="bg1"/>
                </a:solidFill>
              </a:rPr>
              <a:t>라벨</a:t>
            </a:r>
            <a:r>
              <a:rPr lang="en-US" altLang="ko-KR" dirty="0" smtClean="0">
                <a:solidFill>
                  <a:schemeClr val="bg1"/>
                </a:solidFill>
              </a:rPr>
              <a:t>”</a:t>
            </a:r>
            <a:r>
              <a:rPr lang="ko-KR" altLang="en-US" dirty="0" smtClean="0">
                <a:solidFill>
                  <a:schemeClr val="bg1"/>
                </a:solidFill>
              </a:rPr>
              <a:t>의 정보와 지시사항은 법적 효력을 갖는다</a:t>
            </a:r>
            <a:r>
              <a:rPr lang="en-US" altLang="ko-KR" dirty="0" smtClean="0">
                <a:solidFill>
                  <a:schemeClr val="bg1"/>
                </a:solidFill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</a:rPr>
              <a:t>라벨의 지시사항과 정해진 사용법을 따르지 않는다면 민사적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법적인 처벌의 결과를 가져옵니다</a:t>
            </a:r>
            <a:r>
              <a:rPr lang="en-US" altLang="ko-KR" dirty="0" smtClean="0">
                <a:solidFill>
                  <a:schemeClr val="bg1"/>
                </a:solidFill>
              </a:rPr>
              <a:t>. – </a:t>
            </a:r>
            <a:r>
              <a:rPr lang="ko-KR" altLang="en-US" dirty="0" smtClean="0">
                <a:solidFill>
                  <a:schemeClr val="bg1"/>
                </a:solidFill>
              </a:rPr>
              <a:t>그리고  그렇게 되면</a:t>
            </a: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</a:rPr>
              <a:t>재산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사람 그리고 환경에 틀림없이 피해를 가져올 것 입니다</a:t>
            </a:r>
            <a:r>
              <a:rPr lang="en-US" altLang="ko-KR" dirty="0" smtClean="0">
                <a:solidFill>
                  <a:schemeClr val="bg1"/>
                </a:solidFill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/>
            </a:r>
            <a:br>
              <a:rPr lang="en-US" altLang="ko-KR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>The “</a:t>
            </a:r>
            <a:r>
              <a:rPr lang="en-US" sz="1600" b="1" dirty="0" smtClean="0">
                <a:solidFill>
                  <a:schemeClr val="bg1"/>
                </a:solidFill>
              </a:rPr>
              <a:t>Label</a:t>
            </a:r>
            <a:r>
              <a:rPr lang="en-US" sz="1600" dirty="0" smtClean="0">
                <a:solidFill>
                  <a:schemeClr val="bg1"/>
                </a:solidFill>
              </a:rPr>
              <a:t>” information and instructions carry the force of law.  Not following the label instructions and defined usage can result in civil and criminal penalties – and certainly damage to property, people and the environment.</a:t>
            </a:r>
          </a:p>
          <a:p>
            <a:pPr marL="285750" indent="-285750"/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“</a:t>
            </a:r>
            <a:r>
              <a:rPr lang="ko-KR" altLang="en-US" dirty="0" smtClean="0">
                <a:solidFill>
                  <a:schemeClr val="bg1"/>
                </a:solidFill>
              </a:rPr>
              <a:t>물질안전보건자료</a:t>
            </a:r>
            <a:r>
              <a:rPr lang="en-US" altLang="ko-KR" dirty="0" smtClean="0">
                <a:solidFill>
                  <a:schemeClr val="bg1"/>
                </a:solidFill>
              </a:rPr>
              <a:t>”</a:t>
            </a:r>
            <a:r>
              <a:rPr lang="ko-KR" altLang="en-US" dirty="0" smtClean="0">
                <a:solidFill>
                  <a:schemeClr val="bg1"/>
                </a:solidFill>
              </a:rPr>
              <a:t>는 화학적 성질과 안전한 사용에 관한 중요한 정보를 제공합니다</a:t>
            </a:r>
            <a:r>
              <a:rPr lang="en-US" altLang="ko-KR" dirty="0" smtClean="0">
                <a:solidFill>
                  <a:schemeClr val="bg1"/>
                </a:solidFill>
              </a:rPr>
              <a:t/>
            </a:r>
            <a:br>
              <a:rPr lang="en-US" altLang="ko-KR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>The “</a:t>
            </a:r>
            <a:r>
              <a:rPr lang="en-US" sz="1600" b="1" dirty="0" smtClean="0">
                <a:solidFill>
                  <a:schemeClr val="bg1"/>
                </a:solidFill>
              </a:rPr>
              <a:t>MSDS</a:t>
            </a:r>
            <a:r>
              <a:rPr lang="en-US" sz="1600" dirty="0" smtClean="0">
                <a:solidFill>
                  <a:schemeClr val="bg1"/>
                </a:solidFill>
              </a:rPr>
              <a:t>” document provides very important information on the chemical properties and safe use.</a:t>
            </a: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altLang="ko-KR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dirty="0" smtClean="0">
                <a:solidFill>
                  <a:schemeClr val="bg1"/>
                </a:solidFill>
              </a:rPr>
              <a:t>한국에서는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한국 라벨이 따라야 할 법적인 자료가 됩니다</a:t>
            </a:r>
            <a:r>
              <a:rPr lang="en-US" altLang="ko-KR" dirty="0" smtClean="0">
                <a:solidFill>
                  <a:schemeClr val="bg1"/>
                </a:solidFill>
              </a:rPr>
              <a:t/>
            </a:r>
            <a:br>
              <a:rPr lang="en-US" altLang="ko-KR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>In Korea, the Korean labels also are legal documents that need to be followed.  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dirty="0" smtClean="0">
                <a:solidFill>
                  <a:schemeClr val="bg1"/>
                </a:solidFill>
              </a:rPr>
              <a:t>영어로 된 전문적인 자료의 참고 출처</a:t>
            </a:r>
            <a:r>
              <a:rPr lang="en-US" altLang="ko-KR" dirty="0" smtClean="0">
                <a:solidFill>
                  <a:schemeClr val="bg1"/>
                </a:solidFill>
              </a:rPr>
              <a:t>:</a:t>
            </a:r>
            <a:br>
              <a:rPr lang="en-US" altLang="ko-KR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>Good Reference Source for English technical data: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hlinkClick r:id="rId5"/>
              </a:rPr>
              <a:t>http://www.cdms.net</a:t>
            </a:r>
            <a:r>
              <a:rPr lang="en-US" sz="1600" b="1" dirty="0" smtClean="0">
                <a:solidFill>
                  <a:schemeClr val="bg1"/>
                </a:solidFill>
                <a:hlinkClick r:id="rId5"/>
              </a:rPr>
              <a:t>/</a:t>
            </a:r>
            <a:endParaRPr lang="en-US" sz="1600" b="1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2286000" y="35972"/>
            <a:ext cx="5029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200" dirty="0" smtClean="0">
                <a:solidFill>
                  <a:srgbClr val="FFFF00"/>
                </a:solidFill>
              </a:rPr>
              <a:t>화학품 살포</a:t>
            </a:r>
            <a:endParaRPr lang="en-US" altLang="ko-KR" sz="3200" dirty="0" smtClean="0">
              <a:solidFill>
                <a:srgbClr val="FFFF00"/>
              </a:solidFill>
            </a:endParaRPr>
          </a:p>
          <a:p>
            <a:pPr algn="ctr"/>
            <a:r>
              <a:rPr lang="ko-KR" altLang="en-US" sz="2400" dirty="0" smtClean="0">
                <a:solidFill>
                  <a:srgbClr val="FFFF00"/>
                </a:solidFill>
              </a:rPr>
              <a:t>정보자원</a:t>
            </a:r>
            <a:r>
              <a:rPr lang="en-US" altLang="ko-KR" sz="3200" dirty="0" smtClean="0">
                <a:solidFill>
                  <a:srgbClr val="FFFF00"/>
                </a:solidFill>
              </a:rPr>
              <a:t/>
            </a:r>
            <a:br>
              <a:rPr lang="en-US" altLang="ko-KR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Chemical Applicators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sz="2400" dirty="0" smtClean="0">
                <a:solidFill>
                  <a:srgbClr val="FFFF00"/>
                </a:solidFill>
              </a:rPr>
              <a:t>Information Resources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533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1756827"/>
            <a:ext cx="8610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ko-KR" altLang="en-US" dirty="0" smtClean="0">
                <a:solidFill>
                  <a:schemeClr val="bg1"/>
                </a:solidFill>
              </a:rPr>
              <a:t>저는 먼저 영어로 된 라벨의 한 예를 보여줄 것이며 이효순 팀장이 한국어 라벨에 제공되는 기준 정보에 관하여 설명해 줄 것입니다</a:t>
            </a:r>
            <a:r>
              <a:rPr lang="en-US" altLang="ko-KR" dirty="0" smtClean="0">
                <a:solidFill>
                  <a:schemeClr val="bg1"/>
                </a:solidFill>
              </a:rPr>
              <a:t/>
            </a:r>
            <a:br>
              <a:rPr lang="en-US" altLang="ko-KR" dirty="0" smtClean="0">
                <a:solidFill>
                  <a:schemeClr val="bg1"/>
                </a:solidFill>
              </a:rPr>
            </a:br>
            <a:r>
              <a:rPr lang="ko-KR" alt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I will first go over English labels for those who want to use this information resource and Mr. Lee will review the standard information provided on Korean labels. 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http://ucanr.edu/sites/Ground_Squirrel_BMP/files/99113display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206" y="2971800"/>
            <a:ext cx="3276600" cy="251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69817" y="5492054"/>
            <a:ext cx="376737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200" dirty="0" smtClean="0">
                <a:solidFill>
                  <a:srgbClr val="FFFF00"/>
                </a:solidFill>
              </a:rPr>
              <a:t>라벨이 곧 법이다</a:t>
            </a:r>
            <a:r>
              <a:rPr lang="en-US" altLang="ko-KR" sz="3200" dirty="0" smtClean="0">
                <a:solidFill>
                  <a:srgbClr val="FFFF00"/>
                </a:solidFill>
              </a:rPr>
              <a:t>!</a:t>
            </a:r>
            <a:br>
              <a:rPr lang="en-US" altLang="ko-KR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The </a:t>
            </a:r>
            <a:r>
              <a:rPr lang="en-US" sz="3200" dirty="0">
                <a:solidFill>
                  <a:srgbClr val="FFFF00"/>
                </a:solidFill>
              </a:rPr>
              <a:t>Label is the LAW!</a:t>
            </a:r>
          </a:p>
        </p:txBody>
      </p:sp>
      <p:sp>
        <p:nvSpPr>
          <p:cNvPr id="7" name="Rectangle 1"/>
          <p:cNvSpPr/>
          <p:nvPr/>
        </p:nvSpPr>
        <p:spPr>
          <a:xfrm>
            <a:off x="2286000" y="35972"/>
            <a:ext cx="5029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200" dirty="0" smtClean="0">
                <a:solidFill>
                  <a:srgbClr val="FFFF00"/>
                </a:solidFill>
              </a:rPr>
              <a:t>화학품 살포</a:t>
            </a:r>
            <a:endParaRPr lang="en-US" altLang="ko-KR" sz="3200" dirty="0" smtClean="0">
              <a:solidFill>
                <a:srgbClr val="FFFF00"/>
              </a:solidFill>
            </a:endParaRPr>
          </a:p>
          <a:p>
            <a:pPr algn="ctr"/>
            <a:r>
              <a:rPr lang="ko-KR" altLang="en-US" sz="2400" dirty="0" smtClean="0">
                <a:solidFill>
                  <a:srgbClr val="FFFF00"/>
                </a:solidFill>
              </a:rPr>
              <a:t>정보자원</a:t>
            </a:r>
            <a:r>
              <a:rPr lang="en-US" altLang="ko-KR" sz="3200" dirty="0" smtClean="0">
                <a:solidFill>
                  <a:srgbClr val="FFFF00"/>
                </a:solidFill>
              </a:rPr>
              <a:t/>
            </a:r>
            <a:br>
              <a:rPr lang="en-US" altLang="ko-KR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Chemical Applicators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sz="2400" dirty="0" smtClean="0">
                <a:solidFill>
                  <a:srgbClr val="FFFF00"/>
                </a:solidFill>
              </a:rPr>
              <a:t>Information Resources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967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pic>
        <p:nvPicPr>
          <p:cNvPr id="3" name="Picture 2" descr="http://ucanr.edu/sites/Ground_Squirrel_BMP/files/99113display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08" y="228601"/>
            <a:ext cx="6373091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457200"/>
            <a:ext cx="2286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b="1" dirty="0" smtClean="0">
                <a:solidFill>
                  <a:srgbClr val="FFFF00"/>
                </a:solidFill>
                <a:effectLst/>
              </a:rPr>
              <a:t>상표명 </a:t>
            </a:r>
            <a:r>
              <a:rPr lang="en-US" altLang="ko-KR" b="1" dirty="0" smtClean="0">
                <a:solidFill>
                  <a:srgbClr val="FFFF00"/>
                </a:solidFill>
                <a:effectLst/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  <a:effectLst/>
              </a:rPr>
            </a:br>
            <a:r>
              <a:rPr lang="en-US" b="1" dirty="0" smtClean="0">
                <a:solidFill>
                  <a:srgbClr val="FFFF00"/>
                </a:solidFill>
                <a:effectLst/>
              </a:rPr>
              <a:t>Brand name </a:t>
            </a:r>
            <a:r>
              <a:rPr lang="en-US" dirty="0" smtClean="0">
                <a:solidFill>
                  <a:schemeClr val="bg1"/>
                </a:solidFill>
                <a:effectLst/>
              </a:rPr>
              <a:t>—</a:t>
            </a:r>
            <a:r>
              <a:rPr lang="ko-KR" altLang="en-US" sz="1400" dirty="0" smtClean="0">
                <a:solidFill>
                  <a:schemeClr val="bg1"/>
                </a:solidFill>
                <a:effectLst/>
              </a:rPr>
              <a:t>제조업체로부터 제공</a:t>
            </a:r>
            <a:r>
              <a:rPr lang="en-US" altLang="ko-KR" dirty="0" smtClean="0">
                <a:solidFill>
                  <a:schemeClr val="bg1"/>
                </a:solidFill>
                <a:effectLst/>
              </a:rPr>
              <a:t/>
            </a:r>
            <a:br>
              <a:rPr lang="en-US" altLang="ko-KR" dirty="0" smtClean="0">
                <a:solidFill>
                  <a:schemeClr val="bg1"/>
                </a:solidFill>
                <a:effectLst/>
              </a:rPr>
            </a:br>
            <a:r>
              <a:rPr lang="en-US" dirty="0" smtClean="0">
                <a:solidFill>
                  <a:schemeClr val="bg1"/>
                </a:solidFill>
                <a:effectLst/>
              </a:rPr>
              <a:t>G</a:t>
            </a:r>
            <a:r>
              <a:rPr lang="en-US" sz="1200" dirty="0" smtClean="0">
                <a:solidFill>
                  <a:schemeClr val="bg1"/>
                </a:solidFill>
                <a:effectLst/>
              </a:rPr>
              <a:t>iven by manufacturer  </a:t>
            </a:r>
          </a:p>
          <a:p>
            <a:pPr marL="342900" indent="-342900">
              <a:buAutoNum type="arabicPeriod"/>
            </a:pPr>
            <a:endParaRPr lang="en-US" sz="1200" dirty="0" smtClean="0">
              <a:solidFill>
                <a:schemeClr val="bg1"/>
              </a:solidFill>
              <a:effectLst/>
            </a:endParaRPr>
          </a:p>
          <a:p>
            <a:pPr marL="342900" indent="-342900">
              <a:buAutoNum type="arabicPeriod"/>
            </a:pPr>
            <a:r>
              <a:rPr lang="ko-KR" altLang="en-US" b="1" dirty="0" smtClean="0">
                <a:solidFill>
                  <a:srgbClr val="FFFF00"/>
                </a:solidFill>
                <a:effectLst/>
              </a:rPr>
              <a:t>유효성분</a:t>
            </a:r>
            <a:r>
              <a:rPr lang="en-US" altLang="ko-KR" b="1" dirty="0" smtClean="0">
                <a:solidFill>
                  <a:srgbClr val="FFFF00"/>
                </a:solidFill>
                <a:effectLst/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  <a:effectLst/>
              </a:rPr>
            </a:br>
            <a:r>
              <a:rPr lang="en-US" b="1" dirty="0" smtClean="0">
                <a:solidFill>
                  <a:srgbClr val="FFFF00"/>
                </a:solidFill>
                <a:effectLst/>
              </a:rPr>
              <a:t>Ingredients </a:t>
            </a:r>
            <a:r>
              <a:rPr lang="en-US" dirty="0" smtClean="0">
                <a:solidFill>
                  <a:schemeClr val="bg1"/>
                </a:solidFill>
                <a:effectLst/>
              </a:rPr>
              <a:t>-- </a:t>
            </a:r>
            <a:br>
              <a:rPr lang="en-US" dirty="0" smtClean="0">
                <a:solidFill>
                  <a:schemeClr val="bg1"/>
                </a:solidFill>
                <a:effectLst/>
              </a:rPr>
            </a:br>
            <a:r>
              <a:rPr lang="ko-KR" altLang="en-US" sz="1200" dirty="0" smtClean="0">
                <a:solidFill>
                  <a:schemeClr val="bg1"/>
                </a:solidFill>
              </a:rPr>
              <a:t>제품의 화학성분 이름 뿐만 아니라 일반명도 포함될 것 입니다</a:t>
            </a:r>
            <a:r>
              <a:rPr lang="en-US" altLang="ko-KR" sz="1200" dirty="0" smtClean="0">
                <a:solidFill>
                  <a:schemeClr val="bg1"/>
                </a:solidFill>
              </a:rPr>
              <a:t>.</a:t>
            </a:r>
            <a:br>
              <a:rPr lang="en-US" altLang="ko-KR" sz="1200" dirty="0" smtClean="0">
                <a:solidFill>
                  <a:schemeClr val="bg1"/>
                </a:solidFill>
              </a:rPr>
            </a:br>
            <a:r>
              <a:rPr lang="en-US" sz="1200" dirty="0" smtClean="0">
                <a:solidFill>
                  <a:schemeClr val="bg1"/>
                </a:solidFill>
                <a:effectLst/>
              </a:rPr>
              <a:t>The chemical name of the product as well as common names may be included.  </a:t>
            </a:r>
            <a:r>
              <a:rPr lang="ko-KR" altLang="en-US" sz="1200" b="1" dirty="0" smtClean="0">
                <a:solidFill>
                  <a:srgbClr val="FFFF00"/>
                </a:solidFill>
              </a:rPr>
              <a:t>이러한 사항을 이해하는 것을 비용적인 측면을 포함하기 때문에 중요합니다</a:t>
            </a:r>
            <a:endParaRPr lang="en-US" altLang="ko-KR" sz="1200" b="1" dirty="0" smtClean="0">
              <a:solidFill>
                <a:srgbClr val="FFFF00"/>
              </a:solidFill>
            </a:endParaRPr>
          </a:p>
          <a:p>
            <a:r>
              <a:rPr lang="en-US" altLang="ko-KR" sz="1200" b="1" dirty="0" smtClean="0">
                <a:solidFill>
                  <a:srgbClr val="FFFF00"/>
                </a:solidFill>
              </a:rPr>
              <a:t/>
            </a:r>
            <a:br>
              <a:rPr lang="en-US" altLang="ko-KR" sz="1200" b="1" dirty="0" smtClean="0">
                <a:solidFill>
                  <a:srgbClr val="FFFF00"/>
                </a:solidFill>
              </a:rPr>
            </a:br>
            <a:r>
              <a:rPr lang="en-US" altLang="ko-KR" sz="1200" b="1" dirty="0" smtClean="0">
                <a:solidFill>
                  <a:srgbClr val="FF0000"/>
                </a:solidFill>
              </a:rPr>
              <a:t>I</a:t>
            </a:r>
            <a:r>
              <a:rPr lang="en-US" sz="1200" b="1" dirty="0" smtClean="0">
                <a:solidFill>
                  <a:srgbClr val="FF0000"/>
                </a:solidFill>
                <a:effectLst/>
              </a:rPr>
              <a:t>MPORTANT  TO UNDERSTAND  PERCENTAGES FOR COST ANALYSIS!</a:t>
            </a:r>
          </a:p>
          <a:p>
            <a:pPr marL="342900" indent="-342900">
              <a:buAutoNum type="arabicPeriod"/>
            </a:pPr>
            <a:endParaRPr lang="en-US" sz="1200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b="1" dirty="0" smtClean="0">
                <a:solidFill>
                  <a:srgbClr val="FFFF00"/>
                </a:solidFill>
              </a:rPr>
              <a:t>상표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ko-KR" altLang="en-US" b="1" dirty="0" smtClean="0">
                <a:solidFill>
                  <a:srgbClr val="FFFF00"/>
                </a:solidFill>
              </a:rPr>
              <a:t>등록인</a:t>
            </a:r>
            <a:r>
              <a:rPr lang="en-US" altLang="ko-KR" b="1" dirty="0" smtClean="0">
                <a:solidFill>
                  <a:srgbClr val="FFFF00"/>
                </a:solidFill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  <a:effectLst/>
              </a:rPr>
              <a:t>Registrant</a:t>
            </a:r>
            <a:r>
              <a:rPr lang="en-US" b="1" dirty="0" smtClean="0">
                <a:solidFill>
                  <a:schemeClr val="bg1"/>
                </a:solidFill>
                <a:effectLst/>
              </a:rPr>
              <a:t> –</a:t>
            </a:r>
            <a:r>
              <a:rPr lang="en-US" dirty="0" smtClean="0">
                <a:solidFill>
                  <a:schemeClr val="bg1"/>
                </a:solidFill>
                <a:effectLst/>
              </a:rPr>
              <a:t> </a:t>
            </a:r>
            <a:br>
              <a:rPr lang="en-US" dirty="0" smtClean="0">
                <a:solidFill>
                  <a:schemeClr val="bg1"/>
                </a:solidFill>
                <a:effectLst/>
              </a:rPr>
            </a:b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제품의 법적 부분을 책임질 수 </a:t>
            </a:r>
            <a:r>
              <a:rPr lang="ko-KR" altLang="en-US" sz="1200" dirty="0" smtClean="0">
                <a:solidFill>
                  <a:schemeClr val="bg1"/>
                </a:solidFill>
              </a:rPr>
              <a:t>있는 사항 확인</a:t>
            </a:r>
            <a:r>
              <a:rPr lang="en-US" altLang="ko-KR" sz="1200" dirty="0" smtClean="0">
                <a:solidFill>
                  <a:schemeClr val="bg1"/>
                </a:solidFill>
              </a:rPr>
              <a:t/>
            </a:r>
            <a:br>
              <a:rPr lang="en-US" altLang="ko-KR" sz="1200" dirty="0" smtClean="0">
                <a:solidFill>
                  <a:schemeClr val="bg1"/>
                </a:solidFill>
              </a:rPr>
            </a:b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effectLst/>
              </a:rPr>
              <a:t>Identifies the legal party responsible for the product.</a:t>
            </a:r>
          </a:p>
        </p:txBody>
      </p:sp>
    </p:spTree>
    <p:extLst>
      <p:ext uri="{BB962C8B-B14F-4D97-AF65-F5344CB8AC3E}">
        <p14:creationId xmlns:p14="http://schemas.microsoft.com/office/powerpoint/2010/main" val="385654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pic>
        <p:nvPicPr>
          <p:cNvPr id="3" name="Picture 2" descr="http://ucanr.edu/sites/Ground_Squirrel_BMP/files/99113display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08" y="228601"/>
            <a:ext cx="6373091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457200"/>
            <a:ext cx="2286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4"/>
            </a:pPr>
            <a:r>
              <a:rPr lang="ko-KR" altLang="en-US" b="1" dirty="0" smtClean="0">
                <a:solidFill>
                  <a:srgbClr val="FFFF00"/>
                </a:solidFill>
                <a:effectLst/>
              </a:rPr>
              <a:t>미국 환경 </a:t>
            </a:r>
            <a:r>
              <a:rPr lang="ko-KR" altLang="en-US" b="1" dirty="0" err="1" smtClean="0">
                <a:solidFill>
                  <a:srgbClr val="FFFF00"/>
                </a:solidFill>
                <a:effectLst/>
              </a:rPr>
              <a:t>보건국</a:t>
            </a:r>
            <a:r>
              <a:rPr lang="ko-KR" altLang="en-US" b="1" dirty="0" smtClean="0">
                <a:solidFill>
                  <a:srgbClr val="FFFF00"/>
                </a:solidFill>
                <a:effectLst/>
              </a:rPr>
              <a:t> 에서 등록한 번호</a:t>
            </a:r>
            <a:r>
              <a:rPr lang="en-US" altLang="ko-KR" b="1" dirty="0" smtClean="0">
                <a:solidFill>
                  <a:srgbClr val="FFFF00"/>
                </a:solidFill>
                <a:effectLst/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  <a:effectLst/>
              </a:rPr>
            </a:br>
            <a:r>
              <a:rPr lang="en-US" b="1" dirty="0" smtClean="0">
                <a:solidFill>
                  <a:srgbClr val="FFFF00"/>
                </a:solidFill>
                <a:effectLst/>
              </a:rPr>
              <a:t>USA Environmental Protection Agency registration number</a:t>
            </a:r>
            <a:r>
              <a:rPr lang="en-US" dirty="0" smtClean="0">
                <a:solidFill>
                  <a:srgbClr val="FFFF00"/>
                </a:solidFill>
                <a:effectLst/>
              </a:rPr>
              <a:t>. </a:t>
            </a:r>
            <a:br>
              <a:rPr lang="en-US" dirty="0" smtClean="0">
                <a:solidFill>
                  <a:srgbClr val="FFFF00"/>
                </a:solidFill>
                <a:effectLst/>
              </a:rPr>
            </a:br>
            <a:r>
              <a:rPr lang="ko-KR" altLang="en-US" sz="1200" dirty="0" smtClean="0">
                <a:solidFill>
                  <a:srgbClr val="FFFF00"/>
                </a:solidFill>
                <a:effectLst/>
              </a:rPr>
              <a:t>이 번호는 정보 제공의 목적으로 상표 등록인</a:t>
            </a:r>
            <a:r>
              <a:rPr lang="en-US" altLang="ko-KR" sz="1200" dirty="0" smtClean="0">
                <a:solidFill>
                  <a:srgbClr val="FFFF00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rgbClr val="FFFF00"/>
                </a:solidFill>
                <a:effectLst/>
              </a:rPr>
              <a:t>제품 그리고 어떻게 사용되었는지 확인할 수 있습니다</a:t>
            </a:r>
            <a:r>
              <a:rPr lang="en-US" altLang="ko-KR" sz="1200" dirty="0" smtClean="0">
                <a:solidFill>
                  <a:srgbClr val="FFFF00"/>
                </a:solidFill>
                <a:effectLst/>
              </a:rPr>
              <a:t/>
            </a:r>
            <a:br>
              <a:rPr lang="en-US" altLang="ko-KR" sz="1200" dirty="0" smtClean="0">
                <a:solidFill>
                  <a:srgbClr val="FFFF00"/>
                </a:solidFill>
                <a:effectLst/>
              </a:rPr>
            </a:br>
            <a:r>
              <a:rPr lang="ko-KR" altLang="en-US" sz="1200" dirty="0" smtClean="0">
                <a:solidFill>
                  <a:srgbClr val="FFFF00"/>
                </a:solidFill>
                <a:effectLst/>
              </a:rPr>
              <a:t> </a:t>
            </a:r>
            <a:r>
              <a:rPr lang="en-US" sz="1200" dirty="0" smtClean="0">
                <a:solidFill>
                  <a:srgbClr val="FFFF00"/>
                </a:solidFill>
                <a:effectLst/>
              </a:rPr>
              <a:t>This number identifies the registrant, the product and is used for reporting purposes.</a:t>
            </a:r>
          </a:p>
        </p:txBody>
      </p:sp>
    </p:spTree>
    <p:extLst>
      <p:ext uri="{BB962C8B-B14F-4D97-AF65-F5344CB8AC3E}">
        <p14:creationId xmlns:p14="http://schemas.microsoft.com/office/powerpoint/2010/main" val="327126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pic>
        <p:nvPicPr>
          <p:cNvPr id="3" name="Picture 2" descr="http://ucanr.edu/sites/Ground_Squirrel_BMP/files/99113display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08" y="834887"/>
            <a:ext cx="6373091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39800"/>
            <a:ext cx="24384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5"/>
            </a:pPr>
            <a:r>
              <a:rPr lang="ko-KR" altLang="en-US" b="1" dirty="0" err="1" smtClean="0">
                <a:solidFill>
                  <a:srgbClr val="FFFF00"/>
                </a:solidFill>
                <a:effectLst/>
              </a:rPr>
              <a:t>환경보건국에서</a:t>
            </a:r>
            <a:r>
              <a:rPr lang="ko-KR" altLang="en-US" b="1" dirty="0" smtClean="0">
                <a:solidFill>
                  <a:srgbClr val="FFFF00"/>
                </a:solidFill>
                <a:effectLst/>
              </a:rPr>
              <a:t> 설립한 번호</a:t>
            </a:r>
            <a:r>
              <a:rPr lang="en-US" altLang="ko-KR" b="1" dirty="0" smtClean="0">
                <a:solidFill>
                  <a:srgbClr val="FFFF00"/>
                </a:solidFill>
                <a:effectLst/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  <a:effectLst/>
              </a:rPr>
            </a:br>
            <a:r>
              <a:rPr lang="en-US" b="1" dirty="0" smtClean="0">
                <a:solidFill>
                  <a:srgbClr val="FFFF00"/>
                </a:solidFill>
                <a:effectLst/>
              </a:rPr>
              <a:t>Environmental Protection Agency establishment number</a:t>
            </a:r>
            <a:r>
              <a:rPr lang="en-US" dirty="0" smtClean="0">
                <a:solidFill>
                  <a:srgbClr val="FFFF00"/>
                </a:solidFill>
                <a:effectLst/>
              </a:rPr>
              <a:t>. </a:t>
            </a:r>
            <a:br>
              <a:rPr lang="en-US" dirty="0" smtClean="0">
                <a:solidFill>
                  <a:srgbClr val="FFFF00"/>
                </a:solidFill>
                <a:effectLst/>
              </a:rPr>
            </a:b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이 번호는 제품의 제조업체를 확인시켜 줍니다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.</a:t>
            </a:r>
            <a:r>
              <a:rPr lang="en-US" altLang="ko-KR" sz="1200" dirty="0" smtClean="0">
                <a:solidFill>
                  <a:srgbClr val="FFFF00"/>
                </a:solidFill>
                <a:effectLst/>
              </a:rPr>
              <a:t/>
            </a:r>
            <a:br>
              <a:rPr lang="en-US" altLang="ko-KR" sz="1200" dirty="0" smtClean="0">
                <a:solidFill>
                  <a:srgbClr val="FFFF00"/>
                </a:solidFill>
                <a:effectLst/>
              </a:rPr>
            </a:br>
            <a:r>
              <a:rPr lang="en-US" sz="1200" dirty="0" smtClean="0">
                <a:solidFill>
                  <a:schemeClr val="bg1"/>
                </a:solidFill>
                <a:effectLst/>
              </a:rPr>
              <a:t>This number identifies the manufacturer of the product. </a:t>
            </a:r>
          </a:p>
          <a:p>
            <a:pPr marL="342900" indent="-342900">
              <a:buAutoNum type="arabicPeriod" startAt="5"/>
            </a:pPr>
            <a:endParaRPr lang="en-US" sz="1200" b="1" dirty="0">
              <a:solidFill>
                <a:schemeClr val="bg1"/>
              </a:solidFill>
            </a:endParaRPr>
          </a:p>
          <a:p>
            <a:pPr marL="342900" indent="-342900">
              <a:buAutoNum type="arabicPeriod" startAt="5"/>
            </a:pPr>
            <a:r>
              <a:rPr lang="ko-KR" altLang="en-US" b="1" dirty="0" smtClean="0">
                <a:solidFill>
                  <a:srgbClr val="FFFF00"/>
                </a:solidFill>
                <a:effectLst/>
              </a:rPr>
              <a:t>사용 분류 설명서 </a:t>
            </a:r>
            <a:r>
              <a:rPr lang="en-US" b="1" dirty="0" smtClean="0">
                <a:solidFill>
                  <a:srgbClr val="FFFF00"/>
                </a:solidFill>
                <a:effectLst/>
              </a:rPr>
              <a:t>Statement of use classification </a:t>
            </a:r>
            <a:br>
              <a:rPr lang="en-US" b="1" dirty="0" smtClean="0">
                <a:solidFill>
                  <a:srgbClr val="FFFF00"/>
                </a:solidFill>
                <a:effectLst/>
              </a:rPr>
            </a:b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환경보건국은 일반적인 사용이나 사용제한에 관하여 살충제를 분류합니다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.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살충제의 사용제한에 관한 사항은 </a:t>
            </a:r>
            <a:r>
              <a:rPr lang="ko-KR" altLang="en-US" sz="1200" dirty="0" smtClean="0">
                <a:solidFill>
                  <a:schemeClr val="bg1"/>
                </a:solidFill>
              </a:rPr>
              <a:t>라벨에 표기되어 있습니다</a:t>
            </a:r>
            <a:r>
              <a:rPr lang="en-US" altLang="ko-KR" sz="1200" dirty="0" smtClean="0">
                <a:solidFill>
                  <a:schemeClr val="bg1"/>
                </a:solidFill>
              </a:rPr>
              <a:t>. </a:t>
            </a:r>
            <a:r>
              <a:rPr lang="ko-KR" altLang="en-US" sz="1200" dirty="0" smtClean="0">
                <a:solidFill>
                  <a:schemeClr val="bg1"/>
                </a:solidFill>
              </a:rPr>
              <a:t>이러한 살충제를 사용하기 위해서 특별한 사용제한의 허가가 요구됩니다</a:t>
            </a:r>
            <a:r>
              <a:rPr lang="en-US" altLang="ko-KR" sz="1200" dirty="0" smtClean="0">
                <a:solidFill>
                  <a:schemeClr val="bg1"/>
                </a:solidFill>
              </a:rPr>
              <a:t>. </a:t>
            </a:r>
            <a:br>
              <a:rPr lang="en-US" altLang="ko-KR" sz="1200" dirty="0" smtClean="0">
                <a:solidFill>
                  <a:schemeClr val="bg1"/>
                </a:solidFill>
              </a:rPr>
            </a:br>
            <a:r>
              <a:rPr lang="en-US" altLang="ko-KR" sz="1200" dirty="0" smtClean="0">
                <a:solidFill>
                  <a:schemeClr val="bg1"/>
                </a:solidFill>
              </a:rPr>
              <a:t> E</a:t>
            </a:r>
            <a:r>
              <a:rPr lang="en-US" sz="1200" dirty="0" smtClean="0">
                <a:solidFill>
                  <a:schemeClr val="bg1"/>
                </a:solidFill>
                <a:effectLst/>
              </a:rPr>
              <a:t>PA has classified pesticides as either a general or restricted use. Restricted use pesticides are prominently indicated on label. In order to use these pesticides a special restricted use permit is required. </a:t>
            </a:r>
          </a:p>
        </p:txBody>
      </p:sp>
    </p:spTree>
    <p:extLst>
      <p:ext uri="{BB962C8B-B14F-4D97-AF65-F5344CB8AC3E}">
        <p14:creationId xmlns:p14="http://schemas.microsoft.com/office/powerpoint/2010/main" val="353562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-6626" y="-6626"/>
            <a:ext cx="9150626" cy="6940826"/>
          </a:xfrm>
          <a:prstGeom prst="rect">
            <a:avLst/>
          </a:prstGeom>
        </p:spPr>
      </p:pic>
      <p:pic>
        <p:nvPicPr>
          <p:cNvPr id="3" name="Picture 2" descr="http://ucanr.edu/sites/Ground_Squirrel_BMP/files/99113display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08" y="834887"/>
            <a:ext cx="6373091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457200"/>
            <a:ext cx="22860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7"/>
            </a:pPr>
            <a:r>
              <a:rPr lang="ko-KR" altLang="en-US" b="1" dirty="0" smtClean="0">
                <a:solidFill>
                  <a:srgbClr val="FFFF00"/>
                </a:solidFill>
                <a:effectLst/>
              </a:rPr>
              <a:t>사용 절차</a:t>
            </a:r>
            <a:r>
              <a:rPr lang="en-US" altLang="ko-KR" b="1" dirty="0" smtClean="0">
                <a:solidFill>
                  <a:srgbClr val="FFFF00"/>
                </a:solidFill>
                <a:effectLst/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  <a:effectLst/>
              </a:rPr>
            </a:br>
            <a:r>
              <a:rPr lang="en-US" b="1" dirty="0" smtClean="0">
                <a:solidFill>
                  <a:srgbClr val="FFFF00"/>
                </a:solidFill>
                <a:effectLst/>
              </a:rPr>
              <a:t>Directions for use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해충의 통제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</a:rPr>
              <a:t>사용 방법</a:t>
            </a:r>
            <a:r>
              <a:rPr lang="en-US" altLang="ko-KR" sz="1200" dirty="0" smtClean="0">
                <a:solidFill>
                  <a:schemeClr val="bg1"/>
                </a:solidFill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</a:rPr>
              <a:t>사용 장소</a:t>
            </a:r>
            <a:r>
              <a:rPr lang="en-US" altLang="ko-KR" sz="1200" dirty="0" smtClean="0">
                <a:solidFill>
                  <a:schemeClr val="bg1"/>
                </a:solidFill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</a:rPr>
              <a:t>사용 비율</a:t>
            </a:r>
            <a:r>
              <a:rPr lang="en-US" altLang="ko-KR" sz="1200" dirty="0" smtClean="0">
                <a:solidFill>
                  <a:schemeClr val="bg1"/>
                </a:solidFill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</a:rPr>
              <a:t>그리고 제품에 관한 제약 조건 등을 상술합니다 </a:t>
            </a:r>
            <a:r>
              <a:rPr lang="en-US" sz="1200" dirty="0" smtClean="0">
                <a:solidFill>
                  <a:schemeClr val="bg1"/>
                </a:solidFill>
                <a:effectLst/>
              </a:rPr>
              <a:t>Specifies the pest to be controlled, methods of application, use sites, use rates, and restrictions for the product.</a:t>
            </a:r>
          </a:p>
          <a:p>
            <a:pPr marL="228600" indent="-228600">
              <a:buAutoNum type="arabicPeriod" startAt="7"/>
            </a:pPr>
            <a:endParaRPr lang="en-US" sz="1200" dirty="0" smtClean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9551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-6626" y="-6626"/>
            <a:ext cx="9150626" cy="694082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" y="457200"/>
            <a:ext cx="2286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8"/>
            </a:pPr>
            <a:r>
              <a:rPr lang="ko-KR" altLang="en-US" b="1" dirty="0" smtClean="0">
                <a:solidFill>
                  <a:srgbClr val="FFFF00"/>
                </a:solidFill>
                <a:effectLst/>
              </a:rPr>
              <a:t>위험도 표시</a:t>
            </a:r>
            <a:r>
              <a:rPr lang="en-US" altLang="ko-KR" b="1" dirty="0" smtClean="0">
                <a:solidFill>
                  <a:srgbClr val="FFFF00"/>
                </a:solidFill>
                <a:effectLst/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  <a:effectLst/>
              </a:rPr>
            </a:br>
            <a:r>
              <a:rPr lang="en-US" b="1" dirty="0" smtClean="0">
                <a:solidFill>
                  <a:srgbClr val="FFFF00"/>
                </a:solidFill>
                <a:effectLst/>
              </a:rPr>
              <a:t>Signal word </a:t>
            </a:r>
            <a:r>
              <a:rPr lang="en-US" dirty="0" smtClean="0">
                <a:solidFill>
                  <a:srgbClr val="FFFF00"/>
                </a:solidFill>
                <a:effectLst/>
              </a:rPr>
              <a:t>— </a:t>
            </a:r>
            <a:br>
              <a:rPr lang="en-US" dirty="0" smtClean="0">
                <a:solidFill>
                  <a:srgbClr val="FFFF00"/>
                </a:solidFill>
                <a:effectLst/>
              </a:rPr>
            </a:b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모든 라벨은 위험도 표시를 지니고 있습니다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.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예를 들어 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“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위험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/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독성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위험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경고 나 주의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”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로 나눠 집니다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.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위험도 표시는 인간에게 적용되는 독성의 정도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매우 높음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높음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보통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낮음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)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를 나타냅니다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. </a:t>
            </a:r>
            <a:br>
              <a:rPr lang="en-US" altLang="ko-KR" sz="1200" dirty="0" smtClean="0">
                <a:solidFill>
                  <a:schemeClr val="bg1"/>
                </a:solidFill>
                <a:effectLst/>
              </a:rPr>
            </a:br>
            <a:r>
              <a:rPr lang="en-US" sz="1400" dirty="0" smtClean="0">
                <a:solidFill>
                  <a:schemeClr val="bg1"/>
                </a:solidFill>
                <a:effectLst/>
              </a:rPr>
              <a:t>Every label bears a signal word. Examples are "Danger/Poison, Danger, Warning, or Caution." The signal word indicates the level of human toxicity (very high, high, moderate, low) of the product.</a:t>
            </a:r>
          </a:p>
          <a:p>
            <a:pPr marL="342900" indent="-342900">
              <a:buAutoNum type="arabicPeriod" startAt="8"/>
            </a:pPr>
            <a:endParaRPr lang="en-US" dirty="0" smtClean="0">
              <a:solidFill>
                <a:schemeClr val="bg1"/>
              </a:solidFill>
              <a:effectLst/>
            </a:endParaRPr>
          </a:p>
        </p:txBody>
      </p:sp>
      <p:pic>
        <p:nvPicPr>
          <p:cNvPr id="7" name="Picture 6" descr="http://ucanr.edu/sites/Ground_Squirrel_BMP/files/99113display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08" y="834887"/>
            <a:ext cx="6373091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53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-6626" y="-6626"/>
            <a:ext cx="9150626" cy="694082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14600" y="1146229"/>
            <a:ext cx="5715000" cy="488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r>
              <a:rPr lang="ko-KR" altLang="en-US" sz="2800" dirty="0" smtClean="0">
                <a:solidFill>
                  <a:schemeClr val="bg1"/>
                </a:solidFill>
              </a:rPr>
              <a:t>위험도 표시 </a:t>
            </a:r>
            <a:r>
              <a:rPr lang="en-US" sz="2800" dirty="0" smtClean="0">
                <a:solidFill>
                  <a:schemeClr val="bg1"/>
                </a:solidFill>
              </a:rPr>
              <a:t>SIGNAL WORDs:</a:t>
            </a:r>
          </a:p>
          <a:p>
            <a:pPr lvl="1">
              <a:lnSpc>
                <a:spcPct val="90000"/>
              </a:lnSpc>
            </a:pPr>
            <a:endParaRPr lang="en-US" sz="2800" dirty="0" smtClean="0">
              <a:solidFill>
                <a:schemeClr val="bg1"/>
              </a:solidFill>
            </a:endParaRPr>
          </a:p>
          <a:p>
            <a:pPr lvl="2" algn="r">
              <a:lnSpc>
                <a:spcPct val="90000"/>
              </a:lnSpc>
            </a:pPr>
            <a:r>
              <a:rPr lang="ko-KR" altLang="en-US" sz="3200" b="1" dirty="0" smtClean="0">
                <a:solidFill>
                  <a:schemeClr val="bg1"/>
                </a:solidFill>
              </a:rPr>
              <a:t>위험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-</a:t>
            </a:r>
            <a:r>
              <a:rPr lang="ko-KR" altLang="en-US" sz="3200" b="1" dirty="0" smtClean="0">
                <a:solidFill>
                  <a:schemeClr val="bg1"/>
                </a:solidFill>
              </a:rPr>
              <a:t>독성   </a:t>
            </a:r>
            <a:r>
              <a:rPr lang="en-US" sz="3200" b="1" dirty="0" smtClean="0">
                <a:solidFill>
                  <a:schemeClr val="bg1"/>
                </a:solidFill>
              </a:rPr>
              <a:t>Danger Poison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6600" dirty="0" smtClean="0">
                <a:solidFill>
                  <a:schemeClr val="bg1"/>
                </a:solidFill>
                <a:latin typeface="Wingdings" pitchFamily="1" charset="2"/>
              </a:rPr>
              <a:t>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(skull and crossbones symbol)</a:t>
            </a:r>
          </a:p>
          <a:p>
            <a:pPr lvl="2" algn="r">
              <a:lnSpc>
                <a:spcPct val="90000"/>
              </a:lnSpc>
            </a:pPr>
            <a:endParaRPr lang="en-US" sz="3200" dirty="0" smtClean="0">
              <a:solidFill>
                <a:schemeClr val="bg1"/>
              </a:solidFill>
            </a:endParaRPr>
          </a:p>
          <a:p>
            <a:pPr lvl="2" algn="r">
              <a:lnSpc>
                <a:spcPct val="90000"/>
              </a:lnSpc>
            </a:pPr>
            <a:r>
              <a:rPr lang="ko-KR" altLang="en-US" sz="3200" b="1" dirty="0" smtClean="0">
                <a:solidFill>
                  <a:schemeClr val="bg1"/>
                </a:solidFill>
              </a:rPr>
              <a:t>위험             </a:t>
            </a:r>
            <a:r>
              <a:rPr lang="en-US" sz="3200" b="1" dirty="0" smtClean="0">
                <a:solidFill>
                  <a:schemeClr val="bg1"/>
                </a:solidFill>
              </a:rPr>
              <a:t>Danger</a:t>
            </a:r>
          </a:p>
          <a:p>
            <a:pPr lvl="2" algn="r">
              <a:lnSpc>
                <a:spcPct val="90000"/>
              </a:lnSpc>
            </a:pPr>
            <a:endParaRPr lang="en-US" sz="3200" b="1" dirty="0" smtClean="0">
              <a:solidFill>
                <a:schemeClr val="bg1"/>
              </a:solidFill>
            </a:endParaRPr>
          </a:p>
          <a:p>
            <a:pPr lvl="2" algn="r">
              <a:lnSpc>
                <a:spcPct val="90000"/>
              </a:lnSpc>
            </a:pPr>
            <a:r>
              <a:rPr lang="ko-KR" altLang="en-US" sz="3200" b="1" dirty="0" smtClean="0">
                <a:solidFill>
                  <a:schemeClr val="bg1"/>
                </a:solidFill>
              </a:rPr>
              <a:t>경고             </a:t>
            </a:r>
            <a:r>
              <a:rPr lang="en-US" sz="3200" b="1" dirty="0" smtClean="0">
                <a:solidFill>
                  <a:schemeClr val="bg1"/>
                </a:solidFill>
              </a:rPr>
              <a:t>Warning</a:t>
            </a:r>
          </a:p>
          <a:p>
            <a:pPr lvl="2" algn="r">
              <a:lnSpc>
                <a:spcPct val="90000"/>
              </a:lnSpc>
            </a:pPr>
            <a:endParaRPr lang="en-US" sz="3200" b="1" dirty="0" smtClean="0">
              <a:solidFill>
                <a:schemeClr val="bg1"/>
              </a:solidFill>
            </a:endParaRPr>
          </a:p>
          <a:p>
            <a:pPr lvl="2" algn="r">
              <a:lnSpc>
                <a:spcPct val="90000"/>
              </a:lnSpc>
            </a:pPr>
            <a:r>
              <a:rPr lang="ko-KR" altLang="en-US" sz="3200" b="1" dirty="0" smtClean="0">
                <a:solidFill>
                  <a:schemeClr val="bg1"/>
                </a:solidFill>
              </a:rPr>
              <a:t>주의             </a:t>
            </a:r>
            <a:r>
              <a:rPr lang="en-US" sz="3200" b="1" dirty="0" smtClean="0">
                <a:solidFill>
                  <a:schemeClr val="bg1"/>
                </a:solidFill>
              </a:rPr>
              <a:t>Caution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1"/>
          <p:cNvSpPr/>
          <p:nvPr/>
        </p:nvSpPr>
        <p:spPr>
          <a:xfrm>
            <a:off x="152400" y="457200"/>
            <a:ext cx="2286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8"/>
            </a:pPr>
            <a:r>
              <a:rPr lang="ko-KR" altLang="en-US" b="1" dirty="0" smtClean="0">
                <a:solidFill>
                  <a:srgbClr val="FFFF00"/>
                </a:solidFill>
                <a:effectLst/>
              </a:rPr>
              <a:t>위험도 표시</a:t>
            </a:r>
            <a:r>
              <a:rPr lang="en-US" altLang="ko-KR" b="1" dirty="0" smtClean="0">
                <a:solidFill>
                  <a:srgbClr val="FFFF00"/>
                </a:solidFill>
                <a:effectLst/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  <a:effectLst/>
              </a:rPr>
            </a:br>
            <a:r>
              <a:rPr lang="en-US" b="1" dirty="0" smtClean="0">
                <a:solidFill>
                  <a:srgbClr val="FFFF00"/>
                </a:solidFill>
                <a:effectLst/>
              </a:rPr>
              <a:t>Signal word </a:t>
            </a:r>
            <a:r>
              <a:rPr lang="en-US" dirty="0" smtClean="0">
                <a:solidFill>
                  <a:srgbClr val="FFFF00"/>
                </a:solidFill>
                <a:effectLst/>
              </a:rPr>
              <a:t>— </a:t>
            </a:r>
            <a:br>
              <a:rPr lang="en-US" dirty="0" smtClean="0">
                <a:solidFill>
                  <a:srgbClr val="FFFF00"/>
                </a:solidFill>
                <a:effectLst/>
              </a:rPr>
            </a:b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모든 라벨은 위험도 표시를 지니고 있습니다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.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예를 들어 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“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위험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/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독성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위험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경고나 주의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”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로 나눠 집니다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.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위험도 표시는 인간에게 적용되는 독성의 정도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매우 높음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높음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보통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낮음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)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를 나타냅니다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. </a:t>
            </a:r>
            <a:br>
              <a:rPr lang="en-US" altLang="ko-KR" sz="1200" dirty="0" smtClean="0">
                <a:solidFill>
                  <a:schemeClr val="bg1"/>
                </a:solidFill>
                <a:effectLst/>
              </a:rPr>
            </a:br>
            <a:r>
              <a:rPr lang="en-US" sz="1400" dirty="0" smtClean="0">
                <a:solidFill>
                  <a:schemeClr val="bg1"/>
                </a:solidFill>
                <a:effectLst/>
              </a:rPr>
              <a:t>Every label bears a signal word. Examples are "Danger/Poison, Danger, Warning, or Caution." The signal word indicates the level of human toxicity (very high, high, moderate, low) of the product.</a:t>
            </a:r>
          </a:p>
          <a:p>
            <a:pPr marL="342900" indent="-342900">
              <a:buAutoNum type="arabicPeriod" startAt="8"/>
            </a:pPr>
            <a:endParaRPr lang="en-US" dirty="0" smtClean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765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-21651" y="0"/>
            <a:ext cx="9150626" cy="6940826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663365"/>
              </p:ext>
            </p:extLst>
          </p:nvPr>
        </p:nvGraphicFramePr>
        <p:xfrm>
          <a:off x="537285" y="152400"/>
          <a:ext cx="8032753" cy="5778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0156"/>
                <a:gridCol w="1234741"/>
                <a:gridCol w="860156"/>
                <a:gridCol w="860156"/>
                <a:gridCol w="1054386"/>
                <a:gridCol w="1054386"/>
                <a:gridCol w="1054386"/>
                <a:gridCol w="1054386"/>
              </a:tblGrid>
              <a:tr h="224580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ko-KR" altLang="en-US" sz="2000" b="1" u="none" strike="noStrike" dirty="0" smtClean="0">
                          <a:effectLst/>
                        </a:rPr>
                        <a:t>독성 종류 위험도 표시 </a:t>
                      </a:r>
                      <a:r>
                        <a:rPr lang="en-US" altLang="ko-KR" sz="2000" b="1" u="none" strike="noStrike" dirty="0" smtClean="0">
                          <a:effectLst/>
                        </a:rPr>
                        <a:t>/ </a:t>
                      </a:r>
                      <a:r>
                        <a:rPr lang="ko-KR" altLang="en-US" sz="2000" b="1" u="none" strike="noStrike" dirty="0" smtClean="0">
                          <a:effectLst/>
                        </a:rPr>
                        <a:t>기호 </a:t>
                      </a:r>
                      <a:r>
                        <a:rPr lang="en-US" sz="1400" u="none" strike="noStrike" dirty="0" smtClean="0">
                          <a:effectLst/>
                        </a:rPr>
                        <a:t>Toxicity </a:t>
                      </a:r>
                      <a:r>
                        <a:rPr lang="en-US" sz="1400" u="none" strike="noStrike" dirty="0">
                          <a:effectLst/>
                        </a:rPr>
                        <a:t>Categories with SIGNAL WORDS / SYMBOLS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916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ko-KR" altLang="en-US" sz="1600" b="0" u="none" strike="noStrike" dirty="0" smtClean="0">
                          <a:effectLst/>
                        </a:rPr>
                        <a:t>종류 혹은 범주</a:t>
                      </a:r>
                      <a:r>
                        <a:rPr lang="en-US" altLang="ko-KR" sz="1600" b="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600" b="0" u="none" strike="noStrike" dirty="0" smtClean="0">
                          <a:effectLst/>
                        </a:rPr>
                      </a:br>
                      <a:r>
                        <a:rPr lang="en-US" sz="1600" b="0" u="none" strike="noStrike" dirty="0" smtClean="0">
                          <a:effectLst/>
                        </a:rPr>
                        <a:t>Class </a:t>
                      </a:r>
                      <a:r>
                        <a:rPr lang="en-US" sz="1600" b="0" u="none" strike="noStrike" dirty="0">
                          <a:effectLst/>
                        </a:rPr>
                        <a:t>or Category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ko-KR" altLang="en-US" sz="1600" b="0" u="none" strike="noStrike" dirty="0" smtClean="0">
                          <a:effectLst/>
                        </a:rPr>
                        <a:t>독성 정도</a:t>
                      </a:r>
                      <a:r>
                        <a:rPr lang="en-US" altLang="ko-KR" sz="1600" b="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600" b="0" u="none" strike="noStrike" dirty="0" smtClean="0">
                          <a:effectLst/>
                        </a:rPr>
                      </a:br>
                      <a:r>
                        <a:rPr lang="en-US" sz="1600" b="0" u="none" strike="noStrike" dirty="0" smtClean="0">
                          <a:effectLst/>
                        </a:rPr>
                        <a:t>Toxicity </a:t>
                      </a:r>
                      <a:r>
                        <a:rPr lang="en-US" sz="1600" b="0" u="none" strike="noStrike" dirty="0">
                          <a:effectLst/>
                        </a:rPr>
                        <a:t>Level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0" u="none" strike="noStrike" dirty="0" smtClean="0">
                          <a:effectLst/>
                        </a:rPr>
                        <a:t>구두</a:t>
                      </a:r>
                      <a:r>
                        <a:rPr lang="en-US" altLang="ko-KR" sz="1600" b="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600" b="0" u="none" strike="noStrike" dirty="0" smtClean="0">
                          <a:effectLst/>
                        </a:rPr>
                      </a:br>
                      <a:r>
                        <a:rPr lang="en-US" sz="1600" b="0" u="none" strike="noStrike" dirty="0" smtClean="0">
                          <a:effectLst/>
                        </a:rPr>
                        <a:t>Oral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0" u="none" strike="noStrike" dirty="0" smtClean="0">
                          <a:effectLst/>
                        </a:rPr>
                        <a:t>피부</a:t>
                      </a:r>
                      <a:r>
                        <a:rPr lang="en-US" altLang="ko-KR" sz="1600" b="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600" b="0" u="none" strike="noStrike" dirty="0" smtClean="0">
                          <a:effectLst/>
                        </a:rPr>
                      </a:br>
                      <a:r>
                        <a:rPr lang="en-US" sz="1600" b="0" u="none" strike="noStrike" dirty="0" smtClean="0">
                          <a:effectLst/>
                        </a:rPr>
                        <a:t>Dermal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0" u="none" strike="noStrike" dirty="0" smtClean="0">
                          <a:effectLst/>
                        </a:rPr>
                        <a:t>호흡</a:t>
                      </a:r>
                      <a:r>
                        <a:rPr lang="en-US" altLang="ko-KR" sz="1600" b="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600" b="0" u="none" strike="noStrike" dirty="0" smtClean="0">
                          <a:effectLst/>
                        </a:rPr>
                      </a:br>
                      <a:r>
                        <a:rPr lang="en-US" sz="1600" b="0" u="none" strike="noStrike" dirty="0" smtClean="0">
                          <a:effectLst/>
                        </a:rPr>
                        <a:t>Inhalation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0" u="none" strike="noStrike" dirty="0" smtClean="0">
                          <a:effectLst/>
                        </a:rPr>
                        <a:t>독성 사항</a:t>
                      </a:r>
                      <a:r>
                        <a:rPr lang="en-US" altLang="ko-KR" sz="1600" b="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600" b="0" u="none" strike="noStrike" dirty="0" smtClean="0">
                          <a:effectLst/>
                        </a:rPr>
                      </a:br>
                      <a:r>
                        <a:rPr lang="en-US" sz="1600" b="0" u="none" strike="noStrike" dirty="0" smtClean="0">
                          <a:effectLst/>
                        </a:rPr>
                        <a:t>Toxicity </a:t>
                      </a:r>
                      <a:r>
                        <a:rPr lang="en-US" sz="1600" b="0" u="none" strike="noStrike" dirty="0" err="1">
                          <a:effectLst/>
                        </a:rPr>
                        <a:t>Cocern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0" u="none" strike="noStrike" dirty="0" smtClean="0">
                          <a:effectLst/>
                        </a:rPr>
                        <a:t>위험성 표시</a:t>
                      </a:r>
                      <a:r>
                        <a:rPr lang="en-US" altLang="ko-KR" sz="1600" b="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600" b="0" u="none" strike="noStrike" dirty="0" smtClean="0">
                          <a:effectLst/>
                        </a:rPr>
                      </a:br>
                      <a:r>
                        <a:rPr lang="en-US" sz="1600" b="0" u="none" strike="noStrike" dirty="0" smtClean="0">
                          <a:effectLst/>
                        </a:rPr>
                        <a:t>Signal </a:t>
                      </a:r>
                      <a:r>
                        <a:rPr lang="en-US" sz="1600" b="0" u="none" strike="noStrike" dirty="0">
                          <a:effectLst/>
                        </a:rPr>
                        <a:t>Word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0" u="none" strike="noStrike" dirty="0" smtClean="0">
                          <a:effectLst/>
                        </a:rPr>
                        <a:t>기호</a:t>
                      </a:r>
                      <a:r>
                        <a:rPr lang="en-US" altLang="ko-KR" sz="1600" b="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600" b="0" u="none" strike="noStrike" dirty="0" smtClean="0">
                          <a:effectLst/>
                        </a:rPr>
                      </a:br>
                      <a:r>
                        <a:rPr lang="en-US" sz="1600" b="0" u="none" strike="noStrike" dirty="0" smtClean="0">
                          <a:effectLst/>
                        </a:rPr>
                        <a:t>Symbol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694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0" u="none" strike="noStrike" dirty="0" smtClean="0">
                          <a:effectLst/>
                        </a:rPr>
                        <a:t>치사량</a:t>
                      </a:r>
                      <a:r>
                        <a:rPr lang="en-US" altLang="ko-KR" sz="1600" b="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600" b="0" u="none" strike="noStrike" dirty="0" smtClean="0">
                          <a:effectLst/>
                        </a:rPr>
                      </a:br>
                      <a:r>
                        <a:rPr lang="en-US" sz="1600" b="0" u="none" strike="noStrike" dirty="0" smtClean="0">
                          <a:effectLst/>
                        </a:rPr>
                        <a:t>LD</a:t>
                      </a:r>
                      <a:r>
                        <a:rPr lang="en-US" sz="1600" b="0" u="none" strike="noStrike" baseline="-25000" dirty="0" smtClean="0">
                          <a:effectLst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0" u="none" strike="noStrike" dirty="0" smtClean="0">
                          <a:effectLst/>
                        </a:rPr>
                        <a:t>치사량</a:t>
                      </a:r>
                      <a:r>
                        <a:rPr lang="en-US" sz="1600" b="0" u="none" strike="noStrike" dirty="0" smtClean="0">
                          <a:effectLst/>
                        </a:rPr>
                        <a:t/>
                      </a:r>
                      <a:br>
                        <a:rPr lang="en-US" sz="1600" b="0" u="none" strike="noStrike" dirty="0" smtClean="0">
                          <a:effectLst/>
                        </a:rPr>
                      </a:br>
                      <a:r>
                        <a:rPr lang="en-US" sz="1600" b="0" u="none" strike="noStrike" dirty="0" smtClean="0">
                          <a:effectLst/>
                        </a:rPr>
                        <a:t>LD</a:t>
                      </a:r>
                      <a:r>
                        <a:rPr lang="en-US" sz="1600" b="0" u="none" strike="noStrike" baseline="-25000" dirty="0" smtClean="0">
                          <a:effectLst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0" u="none" strike="noStrike" dirty="0" smtClean="0">
                          <a:effectLst/>
                        </a:rPr>
                        <a:t>치사량</a:t>
                      </a:r>
                      <a:r>
                        <a:rPr lang="en-US" sz="1600" b="0" u="none" strike="noStrike" dirty="0" smtClean="0">
                          <a:effectLst/>
                        </a:rPr>
                        <a:t/>
                      </a:r>
                      <a:br>
                        <a:rPr lang="en-US" sz="1600" b="0" u="none" strike="noStrike" dirty="0" smtClean="0">
                          <a:effectLst/>
                        </a:rPr>
                      </a:br>
                      <a:r>
                        <a:rPr lang="en-US" sz="1600" b="0" u="none" strike="noStrike" dirty="0" smtClean="0">
                          <a:effectLst/>
                        </a:rPr>
                        <a:t>LC</a:t>
                      </a:r>
                      <a:r>
                        <a:rPr lang="en-US" sz="1600" b="0" u="none" strike="noStrike" baseline="-25000" dirty="0" smtClean="0">
                          <a:effectLst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45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effectLst/>
                        </a:rPr>
                        <a:t>(mg/kg)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effectLst/>
                        </a:rPr>
                        <a:t>(mg/kg)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effectLst/>
                        </a:rPr>
                        <a:t>(mg/l)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8983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I.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 smtClean="0">
                          <a:effectLst/>
                        </a:rPr>
                        <a:t>높은 독성</a:t>
                      </a:r>
                      <a:r>
                        <a:rPr lang="en-US" altLang="ko-KR" sz="110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smtClean="0">
                          <a:effectLst/>
                        </a:rPr>
                        <a:t>Highly </a:t>
                      </a:r>
                      <a:r>
                        <a:rPr lang="en-US" sz="1100" u="none" strike="noStrike" dirty="0">
                          <a:effectLst/>
                        </a:rPr>
                        <a:t>toxic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Trace to 50  &lt;50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Trace to 200 &lt;200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Trace to 0.2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 smtClean="0">
                          <a:effectLst/>
                        </a:rPr>
                        <a:t>구두</a:t>
                      </a:r>
                      <a:r>
                        <a:rPr lang="en-US" altLang="ko-KR" sz="900" u="none" strike="noStrike" dirty="0" smtClean="0">
                          <a:effectLst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effectLst/>
                        </a:rPr>
                        <a:t>피부</a:t>
                      </a:r>
                      <a:r>
                        <a:rPr lang="en-US" altLang="ko-KR" sz="900" u="none" strike="noStrike" dirty="0" smtClean="0">
                          <a:effectLst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effectLst/>
                        </a:rPr>
                        <a:t>호흡의 노출로 인해 독성</a:t>
                      </a:r>
                      <a:r>
                        <a:rPr lang="ko-KR" altLang="en-US" sz="900" u="none" strike="noStrike" baseline="0" dirty="0" smtClean="0">
                          <a:effectLst/>
                        </a:rPr>
                        <a:t> 침투</a:t>
                      </a:r>
                      <a:r>
                        <a:rPr lang="en-US" altLang="ko-KR" sz="90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900" u="none" strike="noStrike" dirty="0" smtClean="0">
                          <a:effectLst/>
                        </a:rPr>
                      </a:br>
                      <a:r>
                        <a:rPr lang="en-US" sz="900" u="none" strike="noStrike" dirty="0" smtClean="0">
                          <a:effectLst/>
                        </a:rPr>
                        <a:t>Sever </a:t>
                      </a:r>
                      <a:r>
                        <a:rPr lang="en-US" sz="900" u="none" strike="noStrike" dirty="0">
                          <a:effectLst/>
                        </a:rPr>
                        <a:t>SYSTEMIC toxicity in oral, dermal, inhalation exposure.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DANGER                 POISON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</a:tr>
              <a:tr h="8983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I.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 smtClean="0">
                          <a:effectLst/>
                        </a:rPr>
                        <a:t>높은 독성</a:t>
                      </a:r>
                      <a:r>
                        <a:rPr lang="en-US" altLang="ko-KR" sz="110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smtClean="0">
                          <a:effectLst/>
                        </a:rPr>
                        <a:t>Highly </a:t>
                      </a:r>
                      <a:r>
                        <a:rPr lang="en-US" sz="1100" u="none" strike="noStrike" dirty="0">
                          <a:effectLst/>
                        </a:rPr>
                        <a:t>toxic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 smtClean="0">
                          <a:effectLst/>
                        </a:rPr>
                        <a:t>눈</a:t>
                      </a:r>
                      <a:r>
                        <a:rPr lang="en-US" altLang="ko-KR" sz="900" u="none" strike="noStrike" dirty="0" smtClean="0">
                          <a:effectLst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effectLst/>
                        </a:rPr>
                        <a:t>피부 그리고 호흡의 노출로 인해 독성과 접촉</a:t>
                      </a:r>
                      <a:r>
                        <a:rPr lang="en-US" altLang="ko-KR" sz="90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900" u="none" strike="noStrike" dirty="0" smtClean="0">
                          <a:effectLst/>
                        </a:rPr>
                      </a:br>
                      <a:r>
                        <a:rPr lang="en-US" altLang="ko-KR" sz="900" u="none" strike="noStrike" dirty="0" smtClean="0">
                          <a:effectLst/>
                        </a:rPr>
                        <a:t>S</a:t>
                      </a:r>
                      <a:r>
                        <a:rPr lang="en-US" sz="900" u="none" strike="noStrike" dirty="0" smtClean="0">
                          <a:effectLst/>
                        </a:rPr>
                        <a:t>evere </a:t>
                      </a:r>
                      <a:r>
                        <a:rPr lang="en-US" sz="900" u="none" strike="noStrike" dirty="0">
                          <a:effectLst/>
                        </a:rPr>
                        <a:t>CONTACT toxicity in eye, skin and respiratory exposure.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DANGER                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7186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II.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 smtClean="0">
                          <a:effectLst/>
                        </a:rPr>
                        <a:t>보통의  독성</a:t>
                      </a:r>
                      <a:r>
                        <a:rPr lang="en-US" altLang="ko-KR" sz="110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smtClean="0">
                          <a:effectLst/>
                        </a:rPr>
                        <a:t>Moderately </a:t>
                      </a:r>
                      <a:r>
                        <a:rPr lang="en-US" sz="1100" u="none" strike="noStrike" dirty="0">
                          <a:effectLst/>
                        </a:rPr>
                        <a:t>toxic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50 to 500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200 to 2,000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0.2 to 2.0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 smtClean="0">
                          <a:effectLst/>
                        </a:rPr>
                        <a:t>적정량의 독성 접촉이나 침투</a:t>
                      </a:r>
                      <a:r>
                        <a:rPr lang="en-US" altLang="ko-KR" sz="90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900" u="none" strike="noStrike" dirty="0" smtClean="0">
                          <a:effectLst/>
                        </a:rPr>
                      </a:br>
                      <a:r>
                        <a:rPr lang="en-US" sz="900" u="none" strike="noStrike" dirty="0" smtClean="0">
                          <a:effectLst/>
                        </a:rPr>
                        <a:t>Systemic </a:t>
                      </a:r>
                      <a:r>
                        <a:rPr lang="en-US" sz="900" u="none" strike="noStrike" dirty="0">
                          <a:effectLst/>
                        </a:rPr>
                        <a:t>and/or contact toxicity in moderate doses.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WARNING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38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III.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 smtClean="0">
                          <a:effectLst/>
                        </a:rPr>
                        <a:t>약한 독성</a:t>
                      </a:r>
                      <a:r>
                        <a:rPr lang="en-US" altLang="ko-KR" sz="110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smtClean="0">
                          <a:effectLst/>
                        </a:rPr>
                        <a:t>Slightly </a:t>
                      </a:r>
                      <a:r>
                        <a:rPr lang="en-US" sz="1100" u="none" strike="noStrike" dirty="0">
                          <a:effectLst/>
                        </a:rPr>
                        <a:t>toxic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500 to 5,000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2,000 to 20,000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2 to 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 smtClean="0">
                          <a:effectLst/>
                        </a:rPr>
                        <a:t>다량의 독성 접촉이나 침투</a:t>
                      </a:r>
                      <a:r>
                        <a:rPr lang="en-US" altLang="ko-KR" sz="90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900" u="none" strike="noStrike" dirty="0" smtClean="0">
                          <a:effectLst/>
                        </a:rPr>
                      </a:br>
                      <a:r>
                        <a:rPr lang="en-US" sz="900" u="none" strike="noStrike" dirty="0" smtClean="0">
                          <a:effectLst/>
                        </a:rPr>
                        <a:t>Systemic </a:t>
                      </a:r>
                      <a:r>
                        <a:rPr lang="en-US" sz="900" u="none" strike="noStrike" dirty="0">
                          <a:effectLst/>
                        </a:rPr>
                        <a:t>and/or contact toxicity in large doses.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CAUTION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6737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IV.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 smtClean="0">
                          <a:effectLst/>
                        </a:rPr>
                        <a:t>거의 없는 독성</a:t>
                      </a:r>
                      <a:r>
                        <a:rPr lang="en-US" altLang="ko-KR" sz="110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smtClean="0">
                          <a:effectLst/>
                        </a:rPr>
                        <a:t>Rarely </a:t>
                      </a:r>
                      <a:r>
                        <a:rPr lang="en-US" sz="1100" u="none" strike="noStrike" dirty="0">
                          <a:effectLst/>
                        </a:rPr>
                        <a:t>toxic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Greater than 5,000       &gt;5,000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Greater than 20,000     &gt;20,000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Greater than 20    &gt;20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 smtClean="0">
                          <a:effectLst/>
                        </a:rPr>
                        <a:t>적은 양의 독성 침투나 접촉</a:t>
                      </a:r>
                      <a:r>
                        <a:rPr lang="en-US" altLang="ko-KR" sz="90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900" u="none" strike="noStrike" dirty="0" smtClean="0">
                          <a:effectLst/>
                        </a:rPr>
                      </a:br>
                      <a:r>
                        <a:rPr lang="en-US" sz="900" u="none" strike="noStrike" dirty="0" smtClean="0">
                          <a:effectLst/>
                        </a:rPr>
                        <a:t>Slightly </a:t>
                      </a:r>
                      <a:r>
                        <a:rPr lang="en-US" sz="900" u="none" strike="noStrike" dirty="0">
                          <a:effectLst/>
                        </a:rPr>
                        <a:t>systemic and/or contact toxicity.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CAUTION or no signal word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7" name="Picture 6" descr="http://affordable-health-cures.com/wp-content/uploads/2010/06/Skull_and_crossbones_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909762"/>
            <a:ext cx="733425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71600" y="5934670"/>
            <a:ext cx="662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Canada: </a:t>
            </a:r>
            <a:r>
              <a:rPr lang="en-US" dirty="0">
                <a:solidFill>
                  <a:schemeClr val="bg1"/>
                </a:solidFill>
                <a:hlinkClick r:id="rId6"/>
              </a:rPr>
              <a:t>http://</a:t>
            </a:r>
            <a:r>
              <a:rPr lang="en-US" dirty="0" smtClean="0">
                <a:solidFill>
                  <a:schemeClr val="bg1"/>
                </a:solidFill>
                <a:hlinkClick r:id="rId6"/>
              </a:rPr>
              <a:t>www.agf.gov.bc.ca/pesticides/b_3.htm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European: </a:t>
            </a:r>
            <a:r>
              <a:rPr lang="en-US" dirty="0">
                <a:solidFill>
                  <a:schemeClr val="bg1"/>
                </a:solidFill>
                <a:hlinkClick r:id="rId7"/>
              </a:rPr>
              <a:t>http://</a:t>
            </a:r>
            <a:r>
              <a:rPr lang="en-US" dirty="0" smtClean="0">
                <a:solidFill>
                  <a:schemeClr val="bg1"/>
                </a:solidFill>
                <a:hlinkClick r:id="rId7"/>
              </a:rPr>
              <a:t>en.wikipedia.org/wiki/Toxicity_Class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KOREA: 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54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pic>
        <p:nvPicPr>
          <p:cNvPr id="5" name="Picture 4" descr="http://ucanr.edu/sites/Ground_Squirrel_BMP/files/99113display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08" y="834887"/>
            <a:ext cx="6373091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304799"/>
            <a:ext cx="2209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9"/>
            </a:pPr>
            <a:r>
              <a:rPr lang="ko-KR" altLang="en-US" b="1" dirty="0" smtClean="0">
                <a:solidFill>
                  <a:srgbClr val="FFFF00"/>
                </a:solidFill>
              </a:rPr>
              <a:t>주의 사항</a:t>
            </a:r>
            <a:r>
              <a:rPr lang="en-US" altLang="ko-KR" b="1" dirty="0" smtClean="0">
                <a:solidFill>
                  <a:srgbClr val="FFFF00"/>
                </a:solidFill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>Precautionary statements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ko-KR" altLang="en-US" sz="1200" dirty="0" smtClean="0">
                <a:solidFill>
                  <a:schemeClr val="bg1"/>
                </a:solidFill>
              </a:rPr>
              <a:t>제품과 연관된 노출</a:t>
            </a:r>
            <a:r>
              <a:rPr lang="en-US" altLang="ko-KR" sz="1200" dirty="0" smtClean="0">
                <a:solidFill>
                  <a:schemeClr val="bg1"/>
                </a:solidFill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</a:rPr>
              <a:t>구두</a:t>
            </a:r>
            <a:r>
              <a:rPr lang="en-US" altLang="ko-KR" sz="1200" dirty="0" smtClean="0">
                <a:solidFill>
                  <a:schemeClr val="bg1"/>
                </a:solidFill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</a:rPr>
              <a:t>피부</a:t>
            </a:r>
            <a:r>
              <a:rPr lang="en-US" altLang="ko-KR" sz="1200" dirty="0" smtClean="0">
                <a:solidFill>
                  <a:schemeClr val="bg1"/>
                </a:solidFill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</a:rPr>
              <a:t>흡입</a:t>
            </a:r>
            <a:r>
              <a:rPr lang="en-US" altLang="ko-KR" sz="1200" dirty="0" smtClean="0">
                <a:solidFill>
                  <a:schemeClr val="bg1"/>
                </a:solidFill>
              </a:rPr>
              <a:t>)</a:t>
            </a:r>
            <a:r>
              <a:rPr lang="ko-KR" altLang="en-US" sz="1200" dirty="0" smtClean="0">
                <a:solidFill>
                  <a:schemeClr val="bg1"/>
                </a:solidFill>
              </a:rPr>
              <a:t>에 따른 인체유해위험도 설명</a:t>
            </a:r>
            <a:r>
              <a:rPr lang="en-US" altLang="ko-KR" sz="1200" dirty="0" smtClean="0">
                <a:solidFill>
                  <a:schemeClr val="bg1"/>
                </a:solidFill>
              </a:rPr>
              <a:t/>
            </a:r>
            <a:br>
              <a:rPr lang="en-US" altLang="ko-KR" sz="1200" dirty="0" smtClean="0">
                <a:solidFill>
                  <a:schemeClr val="bg1"/>
                </a:solidFill>
              </a:rPr>
            </a:br>
            <a:r>
              <a:rPr lang="en-US" sz="1200" dirty="0" smtClean="0">
                <a:solidFill>
                  <a:schemeClr val="bg1"/>
                </a:solidFill>
              </a:rPr>
              <a:t>Describe </a:t>
            </a:r>
            <a:r>
              <a:rPr lang="en-US" sz="1200" dirty="0">
                <a:solidFill>
                  <a:schemeClr val="bg1"/>
                </a:solidFill>
              </a:rPr>
              <a:t>the human toxicity hazards according to exposure (oral, dermal, inhalation) associated with the product. 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</a:p>
          <a:p>
            <a:endParaRPr lang="en-US" sz="1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36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pic>
        <p:nvPicPr>
          <p:cNvPr id="5" name="Picture 4" descr="http://ucanr.edu/sites/Ground_Squirrel_BMP/files/99113display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08" y="834887"/>
            <a:ext cx="6373091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304799"/>
            <a:ext cx="22098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9"/>
            </a:pPr>
            <a:endParaRPr lang="en-US" sz="12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 startAt="10"/>
            </a:pPr>
            <a:r>
              <a:rPr lang="ko-KR" altLang="en-US" b="1" dirty="0" smtClean="0">
                <a:solidFill>
                  <a:srgbClr val="FFFF00"/>
                </a:solidFill>
              </a:rPr>
              <a:t>실용적인 치료 </a:t>
            </a:r>
            <a:r>
              <a:rPr lang="en-US" altLang="ko-KR" b="1" dirty="0" smtClean="0">
                <a:solidFill>
                  <a:srgbClr val="FFFF00"/>
                </a:solidFill>
              </a:rPr>
              <a:t>/ </a:t>
            </a:r>
            <a:r>
              <a:rPr lang="ko-KR" altLang="en-US" b="1" dirty="0" smtClean="0">
                <a:solidFill>
                  <a:srgbClr val="FFFF00"/>
                </a:solidFill>
              </a:rPr>
              <a:t>응급처치에 관한 설명 </a:t>
            </a:r>
            <a:r>
              <a:rPr lang="en-US" altLang="ko-KR" b="1" dirty="0" smtClean="0">
                <a:solidFill>
                  <a:srgbClr val="FFFF00"/>
                </a:solidFill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>Statement </a:t>
            </a:r>
            <a:r>
              <a:rPr lang="en-US" b="1" dirty="0">
                <a:solidFill>
                  <a:srgbClr val="FFFF00"/>
                </a:solidFill>
              </a:rPr>
              <a:t>of practical treatment/ First Aid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ko-KR" altLang="en-US" sz="1200" dirty="0" smtClean="0">
                <a:solidFill>
                  <a:schemeClr val="bg1"/>
                </a:solidFill>
              </a:rPr>
              <a:t>제품의 노출로 </a:t>
            </a:r>
            <a:r>
              <a:rPr lang="ko-KR" altLang="en-US" sz="1200" dirty="0" err="1" smtClean="0">
                <a:solidFill>
                  <a:schemeClr val="bg1"/>
                </a:solidFill>
              </a:rPr>
              <a:t>부터</a:t>
            </a:r>
            <a:r>
              <a:rPr lang="ko-KR" altLang="en-US" sz="1200" dirty="0" smtClean="0">
                <a:solidFill>
                  <a:schemeClr val="bg1"/>
                </a:solidFill>
              </a:rPr>
              <a:t> 오염물질을 제거하기 위한 긴급 절차를 설명</a:t>
            </a:r>
            <a:r>
              <a:rPr lang="en-US" altLang="ko-KR" sz="1200" dirty="0" smtClean="0">
                <a:solidFill>
                  <a:schemeClr val="bg1"/>
                </a:solidFill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</a:rPr>
              <a:t>구두로 삼킴</a:t>
            </a:r>
            <a:r>
              <a:rPr lang="en-US" altLang="ko-KR" sz="1200" dirty="0" smtClean="0">
                <a:solidFill>
                  <a:schemeClr val="bg1"/>
                </a:solidFill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</a:rPr>
              <a:t>피부와 눈으로 </a:t>
            </a:r>
            <a:r>
              <a:rPr lang="ko-KR" altLang="en-US" sz="1200" dirty="0" err="1" smtClean="0">
                <a:solidFill>
                  <a:schemeClr val="bg1"/>
                </a:solidFill>
              </a:rPr>
              <a:t>부터</a:t>
            </a:r>
            <a:r>
              <a:rPr lang="ko-KR" altLang="en-US" sz="1200" dirty="0" smtClean="0">
                <a:solidFill>
                  <a:schemeClr val="bg1"/>
                </a:solidFill>
              </a:rPr>
              <a:t> 노출 등</a:t>
            </a:r>
            <a:r>
              <a:rPr lang="en-US" altLang="ko-KR" sz="1200" dirty="0" smtClean="0">
                <a:solidFill>
                  <a:schemeClr val="bg1"/>
                </a:solidFill>
              </a:rPr>
              <a:t>)</a:t>
            </a:r>
            <a:br>
              <a:rPr lang="en-US" altLang="ko-KR" sz="1200" dirty="0" smtClean="0">
                <a:solidFill>
                  <a:schemeClr val="bg1"/>
                </a:solidFill>
              </a:rPr>
            </a:br>
            <a:r>
              <a:rPr lang="en-US" sz="1200" dirty="0" smtClean="0">
                <a:solidFill>
                  <a:schemeClr val="bg1"/>
                </a:solidFill>
              </a:rPr>
              <a:t>Indicates </a:t>
            </a:r>
            <a:r>
              <a:rPr lang="en-US" sz="1200" dirty="0">
                <a:solidFill>
                  <a:schemeClr val="bg1"/>
                </a:solidFill>
              </a:rPr>
              <a:t>emergency procedures for </a:t>
            </a:r>
            <a:r>
              <a:rPr lang="en-US" sz="1200" dirty="0" smtClean="0">
                <a:solidFill>
                  <a:schemeClr val="bg1"/>
                </a:solidFill>
              </a:rPr>
              <a:t>decontamination</a:t>
            </a:r>
            <a:r>
              <a:rPr lang="en-US" sz="1200" dirty="0" smtClean="0">
                <a:solidFill>
                  <a:srgbClr val="FFFF00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(</a:t>
            </a:r>
            <a:r>
              <a:rPr lang="en-US" sz="1200" dirty="0">
                <a:solidFill>
                  <a:schemeClr val="bg1"/>
                </a:solidFill>
              </a:rPr>
              <a:t>i.e. swallowing, skin and eye exposure, etc.) from exposure to the product</a:t>
            </a:r>
            <a:r>
              <a:rPr lang="en-US" sz="1200" dirty="0" smtClean="0">
                <a:solidFill>
                  <a:schemeClr val="bg1"/>
                </a:solidFill>
              </a:rPr>
              <a:t>.</a:t>
            </a:r>
          </a:p>
          <a:p>
            <a:pPr marL="228600" indent="-228600">
              <a:buAutoNum type="arabicPeriod" startAt="10"/>
            </a:pP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65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pic>
        <p:nvPicPr>
          <p:cNvPr id="5" name="Picture 4" descr="http://ucanr.edu/sites/Ground_Squirrel_BMP/files/99113display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08" y="834887"/>
            <a:ext cx="6373091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3400" y="533400"/>
            <a:ext cx="1981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11"/>
            </a:pPr>
            <a:r>
              <a:rPr lang="ko-KR" altLang="en-US" b="1" dirty="0" smtClean="0">
                <a:solidFill>
                  <a:srgbClr val="FFFF00"/>
                </a:solidFill>
                <a:effectLst/>
              </a:rPr>
              <a:t>환경적 위험</a:t>
            </a:r>
            <a:r>
              <a:rPr lang="en-US" altLang="ko-KR" b="1" dirty="0" smtClean="0">
                <a:solidFill>
                  <a:srgbClr val="FFFF00"/>
                </a:solidFill>
                <a:effectLst/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  <a:effectLst/>
              </a:rPr>
            </a:br>
            <a:r>
              <a:rPr lang="en-US" b="1" dirty="0" smtClean="0">
                <a:solidFill>
                  <a:srgbClr val="FFFF00"/>
                </a:solidFill>
                <a:effectLst/>
              </a:rPr>
              <a:t>Environmental hazards </a:t>
            </a:r>
            <a:br>
              <a:rPr lang="en-US" b="1" dirty="0" smtClean="0">
                <a:solidFill>
                  <a:srgbClr val="FFFF00"/>
                </a:solidFill>
                <a:effectLst/>
              </a:rPr>
            </a:b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제품과 관련된 환경적 위험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야생 생물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지하수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>)</a:t>
            </a:r>
            <a:r>
              <a:rPr lang="ko-KR" altLang="en-US" sz="1200" dirty="0" smtClean="0">
                <a:solidFill>
                  <a:schemeClr val="bg1"/>
                </a:solidFill>
                <a:effectLst/>
              </a:rPr>
              <a:t>을 설명</a:t>
            </a:r>
            <a:r>
              <a:rPr lang="en-US" altLang="ko-KR" sz="1200" dirty="0" smtClean="0">
                <a:solidFill>
                  <a:schemeClr val="bg1"/>
                </a:solidFill>
                <a:effectLst/>
              </a:rPr>
              <a:t/>
            </a:r>
            <a:br>
              <a:rPr lang="en-US" altLang="ko-KR" sz="1200" dirty="0" smtClean="0">
                <a:solidFill>
                  <a:schemeClr val="bg1"/>
                </a:solidFill>
                <a:effectLst/>
              </a:rPr>
            </a:br>
            <a:r>
              <a:rPr lang="en-US" sz="1200" dirty="0" smtClean="0">
                <a:solidFill>
                  <a:schemeClr val="bg1"/>
                </a:solidFill>
                <a:effectLst/>
              </a:rPr>
              <a:t>Describes the environmental hazards (wildlife, ground water) associated with the product. </a:t>
            </a:r>
          </a:p>
        </p:txBody>
      </p:sp>
    </p:spTree>
    <p:extLst>
      <p:ext uri="{BB962C8B-B14F-4D97-AF65-F5344CB8AC3E}">
        <p14:creationId xmlns:p14="http://schemas.microsoft.com/office/powerpoint/2010/main" val="185679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pic>
        <p:nvPicPr>
          <p:cNvPr id="5" name="Picture 4" descr="http://ucanr.edu/sites/Ground_Squirrel_BMP/files/99113display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08" y="834887"/>
            <a:ext cx="6373091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3400" y="533400"/>
            <a:ext cx="19812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12"/>
            </a:pPr>
            <a:r>
              <a:rPr lang="ko-KR" altLang="en-US" b="1" dirty="0" smtClean="0">
                <a:solidFill>
                  <a:srgbClr val="FFFF00"/>
                </a:solidFill>
                <a:effectLst/>
              </a:rPr>
              <a:t>제한적인 사항 설명 </a:t>
            </a:r>
            <a:r>
              <a:rPr lang="en-US" b="1" dirty="0" smtClean="0">
                <a:solidFill>
                  <a:srgbClr val="FFFF00"/>
                </a:solidFill>
                <a:effectLst/>
              </a:rPr>
              <a:t>Restricted entry statement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ko-KR" altLang="en-US" sz="1200" dirty="0" smtClean="0">
                <a:solidFill>
                  <a:schemeClr val="bg1"/>
                </a:solidFill>
              </a:rPr>
              <a:t>제품 사용에 따라 사람이 언제 살충제처리를 한 장소에 진입을 해야 하는지를 설명하고 요구되는 개인 보호 장비를 나열합니다 </a:t>
            </a:r>
            <a:r>
              <a:rPr lang="en-US" sz="1200" dirty="0" smtClean="0">
                <a:solidFill>
                  <a:schemeClr val="bg1"/>
                </a:solidFill>
                <a:effectLst/>
              </a:rPr>
              <a:t>Specifies when a person can enter a pesticide exposed site and lists the necessary personal protective equipment (PPE) required. </a:t>
            </a:r>
          </a:p>
          <a:p>
            <a:pPr marL="228600" indent="-228600">
              <a:buAutoNum type="arabicPeriod" startAt="12"/>
            </a:pPr>
            <a:endParaRPr lang="en-US" sz="1200" dirty="0" smtClean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3195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pic>
        <p:nvPicPr>
          <p:cNvPr id="5" name="Picture 4" descr="http://ucanr.edu/sites/Ground_Squirrel_BMP/files/99113display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08" y="834887"/>
            <a:ext cx="6373091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3400" y="533400"/>
            <a:ext cx="1981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13"/>
            </a:pPr>
            <a:r>
              <a:rPr lang="ko-KR" altLang="en-US" b="1" dirty="0" smtClean="0">
                <a:solidFill>
                  <a:srgbClr val="FFFF00"/>
                </a:solidFill>
                <a:effectLst/>
              </a:rPr>
              <a:t>저장 장소 및 처리 절차</a:t>
            </a:r>
            <a:r>
              <a:rPr lang="en-US" altLang="ko-KR" b="1" dirty="0" smtClean="0">
                <a:solidFill>
                  <a:srgbClr val="FFFF00"/>
                </a:solidFill>
                <a:effectLst/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  <a:effectLst/>
              </a:rPr>
            </a:br>
            <a:r>
              <a:rPr lang="en-US" b="1" dirty="0" smtClean="0">
                <a:solidFill>
                  <a:srgbClr val="FFFF00"/>
                </a:solidFill>
                <a:effectLst/>
              </a:rPr>
              <a:t>Storage and disposal directions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ko-KR" altLang="en-US" sz="1200" dirty="0" smtClean="0">
                <a:solidFill>
                  <a:schemeClr val="bg1"/>
                </a:solidFill>
              </a:rPr>
              <a:t>제품과 포장 용기를 어떻게 보관하고 처리해야 하는지를 설명</a:t>
            </a:r>
            <a:r>
              <a:rPr lang="en-US" altLang="ko-KR" sz="1200" dirty="0" smtClean="0">
                <a:solidFill>
                  <a:schemeClr val="bg1"/>
                </a:solidFill>
              </a:rPr>
              <a:t/>
            </a:r>
            <a:br>
              <a:rPr lang="en-US" altLang="ko-KR" sz="1200" dirty="0" smtClean="0">
                <a:solidFill>
                  <a:schemeClr val="bg1"/>
                </a:solidFill>
              </a:rPr>
            </a:br>
            <a:r>
              <a:rPr lang="en-US" sz="1200" dirty="0" smtClean="0">
                <a:solidFill>
                  <a:schemeClr val="bg1"/>
                </a:solidFill>
                <a:effectLst/>
              </a:rPr>
              <a:t>Indicates how the product and packaging must be stored and disposed of.</a:t>
            </a:r>
          </a:p>
          <a:p>
            <a:pPr marL="228600" indent="-228600">
              <a:buAutoNum type="arabicPeriod" startAt="13"/>
            </a:pPr>
            <a:endParaRPr lang="en-US" sz="12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738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362200"/>
            <a:ext cx="5725185" cy="40482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7"/>
          <a:stretch/>
        </p:blipFill>
        <p:spPr>
          <a:xfrm>
            <a:off x="2458792" y="862793"/>
            <a:ext cx="3626497" cy="52019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344" y="0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rgbClr val="FFFF00"/>
                </a:solidFill>
              </a:rPr>
              <a:t>한국의 참고자료</a:t>
            </a:r>
            <a:r>
              <a:rPr lang="en-US" altLang="ko-KR" sz="3600" dirty="0" smtClean="0">
                <a:solidFill>
                  <a:srgbClr val="FFFF00"/>
                </a:solidFill>
              </a:rPr>
              <a:t/>
            </a:r>
            <a:br>
              <a:rPr lang="en-US" altLang="ko-KR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Korea Reference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36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11148"/>
            <a:ext cx="8726743" cy="61706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344" y="0"/>
            <a:ext cx="7128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rgbClr val="FFFF00"/>
                </a:solidFill>
              </a:rPr>
              <a:t>한국의 참고자료     </a:t>
            </a:r>
            <a:r>
              <a:rPr lang="en-US" sz="3600" dirty="0" smtClean="0">
                <a:solidFill>
                  <a:srgbClr val="FFFF00"/>
                </a:solidFill>
              </a:rPr>
              <a:t>Korea Reference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22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-6626" y="3033"/>
            <a:ext cx="9127435" cy="758967"/>
          </a:xfrm>
        </p:spPr>
        <p:txBody>
          <a:bodyPr>
            <a:normAutofit fontScale="90000"/>
          </a:bodyPr>
          <a:lstStyle/>
          <a:p>
            <a:r>
              <a:rPr lang="ko-KR" altLang="en-US" sz="3600" dirty="0" smtClean="0">
                <a:solidFill>
                  <a:srgbClr val="FFFF00"/>
                </a:solidFill>
              </a:rPr>
              <a:t>물질 안전 보건 자료 </a:t>
            </a:r>
            <a:r>
              <a:rPr lang="en-US" altLang="ko-KR" sz="3600" dirty="0" smtClean="0">
                <a:solidFill>
                  <a:srgbClr val="FFFF00"/>
                </a:solidFill>
              </a:rPr>
              <a:t/>
            </a:r>
            <a:br>
              <a:rPr lang="en-US" altLang="ko-KR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Material Safety Data Sheet (MSDS)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1600200"/>
            <a:ext cx="8153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chemeClr val="bg1"/>
                </a:solidFill>
              </a:rPr>
              <a:t>서양에서 중요시 되는 또 다른 정보자원은 물질안전보건자료입니다</a:t>
            </a:r>
            <a:r>
              <a:rPr lang="en-US" altLang="ko-KR" sz="2000" dirty="0" smtClean="0">
                <a:solidFill>
                  <a:schemeClr val="bg1"/>
                </a:solidFill>
              </a:rPr>
              <a:t/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ko-KR" alt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Another key source of information in the West is the MSDS.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chemeClr val="bg1"/>
                </a:solidFill>
              </a:rPr>
              <a:t>모든 화학품</a:t>
            </a:r>
            <a:r>
              <a:rPr lang="en-US" altLang="ko-KR" sz="2000" dirty="0" smtClean="0">
                <a:solidFill>
                  <a:schemeClr val="bg1"/>
                </a:solidFill>
              </a:rPr>
              <a:t>, </a:t>
            </a:r>
            <a:r>
              <a:rPr lang="ko-KR" altLang="en-US" sz="2000" dirty="0" smtClean="0">
                <a:solidFill>
                  <a:schemeClr val="bg1"/>
                </a:solidFill>
              </a:rPr>
              <a:t>살충제 그리고 비료들은 제공되는 물질안전보건 자료를 가지고 있어야 합니다 </a:t>
            </a:r>
            <a:r>
              <a:rPr lang="en-US" altLang="ko-KR" sz="2000" dirty="0" smtClean="0">
                <a:solidFill>
                  <a:schemeClr val="bg1"/>
                </a:solidFill>
              </a:rPr>
              <a:t>– </a:t>
            </a:r>
            <a:r>
              <a:rPr lang="ko-KR" altLang="en-US" sz="2000" dirty="0" smtClean="0">
                <a:solidFill>
                  <a:schemeClr val="bg1"/>
                </a:solidFill>
              </a:rPr>
              <a:t>그리고 제품 살포자</a:t>
            </a:r>
            <a:r>
              <a:rPr lang="en-US" altLang="ko-KR" sz="2000" dirty="0" smtClean="0">
                <a:solidFill>
                  <a:schemeClr val="bg1"/>
                </a:solidFill>
              </a:rPr>
              <a:t>(</a:t>
            </a:r>
            <a:r>
              <a:rPr lang="ko-KR" altLang="en-US" sz="2000" dirty="0" smtClean="0">
                <a:solidFill>
                  <a:schemeClr val="bg1"/>
                </a:solidFill>
              </a:rPr>
              <a:t>사용자</a:t>
            </a:r>
            <a:r>
              <a:rPr lang="en-US" altLang="ko-KR" sz="2000" dirty="0" smtClean="0">
                <a:solidFill>
                  <a:schemeClr val="bg1"/>
                </a:solidFill>
              </a:rPr>
              <a:t>)</a:t>
            </a:r>
            <a:r>
              <a:rPr lang="ko-KR" altLang="en-US" sz="2000" dirty="0" smtClean="0">
                <a:solidFill>
                  <a:schemeClr val="bg1"/>
                </a:solidFill>
              </a:rPr>
              <a:t>는 자료들을 파일로 만들어 보관하여야 합니다</a:t>
            </a:r>
            <a:r>
              <a:rPr lang="en-US" altLang="ko-KR" sz="2000" dirty="0" smtClean="0">
                <a:solidFill>
                  <a:schemeClr val="bg1"/>
                </a:solidFill>
              </a:rPr>
              <a:t/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Every chemical, pesticide and fertilizer must have an MSDS provided – and Spray Applicators must have them on file.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chemeClr val="bg1"/>
                </a:solidFill>
              </a:rPr>
              <a:t>참고 사이트 </a:t>
            </a:r>
            <a:r>
              <a:rPr lang="en-US" sz="2000" dirty="0" smtClean="0">
                <a:solidFill>
                  <a:schemeClr val="bg1"/>
                </a:solidFill>
              </a:rPr>
              <a:t>Examples  (Go over samples on “Touchdown”) :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hlinkClick r:id="rId5"/>
              </a:rPr>
              <a:t>http://</a:t>
            </a:r>
            <a:r>
              <a:rPr lang="en-US" sz="1600" dirty="0" smtClean="0">
                <a:solidFill>
                  <a:schemeClr val="bg1"/>
                </a:solidFill>
                <a:hlinkClick r:id="rId5"/>
              </a:rPr>
              <a:t>www.cdms.net/LabelsMsds/LMDefault.aspx?manuf=153&amp;t=2</a:t>
            </a:r>
            <a:endParaRPr lang="en-US" sz="16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92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2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B8CCE4"/>
      </a:hlink>
      <a:folHlink>
        <a:srgbClr val="B8CCE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752</Words>
  <Application>Microsoft Office PowerPoint</Application>
  <PresentationFormat>On-screen Show (4:3)</PresentationFormat>
  <Paragraphs>184</Paragraphs>
  <Slides>24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화학품 살포 Chemical Applicators Information Resources, Labels / MSDS, Biology, Life Cycles, Wilt, Safety &amp; Medical, First Aid &amp; Emergency Actions, Handling, Mixing &amp; Loading, Cleaning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물질 안전 보건 자료  Material Safety Data Sheet (MSDS)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53</cp:revision>
  <dcterms:created xsi:type="dcterms:W3CDTF">2013-01-11T04:16:39Z</dcterms:created>
  <dcterms:modified xsi:type="dcterms:W3CDTF">2013-01-15T00:39:54Z</dcterms:modified>
</cp:coreProperties>
</file>