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3" r:id="rId2"/>
    <p:sldId id="314" r:id="rId3"/>
    <p:sldId id="312" r:id="rId4"/>
    <p:sldId id="301" r:id="rId5"/>
    <p:sldId id="310" r:id="rId6"/>
    <p:sldId id="302" r:id="rId7"/>
    <p:sldId id="311" r:id="rId8"/>
    <p:sldId id="304" r:id="rId9"/>
    <p:sldId id="305" r:id="rId10"/>
    <p:sldId id="306" r:id="rId11"/>
    <p:sldId id="307" r:id="rId12"/>
    <p:sldId id="308" r:id="rId13"/>
    <p:sldId id="309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94660"/>
  </p:normalViewPr>
  <p:slideViewPr>
    <p:cSldViewPr>
      <p:cViewPr>
        <p:scale>
          <a:sx n="75" d="100"/>
          <a:sy n="75" d="100"/>
        </p:scale>
        <p:origin x="-1182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94D8-92C1-476D-AB97-05C6306101C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AC163-E733-4B1E-86CB-ABB4536763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9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92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질병의 원인이 될 수 </a:t>
            </a:r>
            <a:r>
              <a:rPr lang="ko-KR" altLang="en-US" dirty="0" err="1" smtClean="0"/>
              <a:t>잇는것</a:t>
            </a:r>
            <a:r>
              <a:rPr lang="ko-KR" altLang="en-US" dirty="0" smtClean="0"/>
              <a:t> 중 눈으로 확인 가능한 것들이 존재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그것 이야기</a:t>
            </a:r>
            <a:endParaRPr lang="en-US" altLang="ko-KR" dirty="0" smtClean="0"/>
          </a:p>
          <a:p>
            <a:r>
              <a:rPr lang="ko-KR" altLang="en-US" dirty="0" smtClean="0"/>
              <a:t>뿌리에 발생한 병도 상부에서 확인 될 수도 있음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자료상으로 질병확인이 아니라 경험과 현장에서의 확인이 필요</a:t>
            </a:r>
            <a:endParaRPr lang="en-US" altLang="ko-KR" dirty="0" smtClean="0"/>
          </a:p>
          <a:p>
            <a:r>
              <a:rPr lang="ko-KR" altLang="en-US" dirty="0" smtClean="0"/>
              <a:t>학명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라틴어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따뜻한 기후의 환경에서는 지속적으로 병이 출현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위의 사항들은 라이프 </a:t>
            </a:r>
            <a:r>
              <a:rPr lang="ko-KR" altLang="en-US" dirty="0" err="1" smtClean="0"/>
              <a:t>사이크를</a:t>
            </a:r>
            <a:r>
              <a:rPr lang="ko-KR" altLang="en-US" dirty="0" smtClean="0"/>
              <a:t> 방해</a:t>
            </a:r>
            <a:r>
              <a:rPr lang="en-US" altLang="ko-KR" dirty="0" smtClean="0"/>
              <a:t>,</a:t>
            </a:r>
            <a:r>
              <a:rPr lang="ko-KR" altLang="en-US" dirty="0" smtClean="0"/>
              <a:t> 깨는 요인이 됨</a:t>
            </a:r>
            <a:endParaRPr lang="en-US" altLang="ko-KR" dirty="0" smtClean="0"/>
          </a:p>
          <a:p>
            <a:r>
              <a:rPr lang="ko-KR" altLang="en-US" dirty="0" smtClean="0"/>
              <a:t>망간 시비는 뿌리 도움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병해의 사이클을 시비 시약으로 깨버림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AC163-E733-4B1E-86CB-ABB45367636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7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6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4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6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9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9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7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0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4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9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EB997-7862-4668-A79C-D8D382CE10D4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9958-5548-45AF-97AB-D9936CECE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8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hyperlink" Target="http://www.golfplan.com/" TargetMode="External"/><Relationship Id="rId1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hyperlink" Target="http://www.nicklaus.com/design/overview.php" TargetMode="External"/><Relationship Id="rId12" Type="http://schemas.openxmlformats.org/officeDocument/2006/relationships/image" Target="../media/image6.jpeg"/><Relationship Id="rId17" Type="http://schemas.openxmlformats.org/officeDocument/2006/relationships/hyperlink" Target="http://www.syngenta.com/global/corporate/en/products-and-innovation/product-brands/lawn-and-garden/turf-and-landscape/Pages/turf-and-landscape.aspx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hyperlink" Target="http://www.hydrogold.com/" TargetMode="External"/><Relationship Id="rId5" Type="http://schemas.openxmlformats.org/officeDocument/2006/relationships/hyperlink" Target="http://www.sky72.com/" TargetMode="External"/><Relationship Id="rId15" Type="http://schemas.openxmlformats.org/officeDocument/2006/relationships/hyperlink" Target="http://www.toro.com/ko-kr/Pages/default.aspx" TargetMode="External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hyperlink" Target="http://www.agif.asia/" TargetMode="External"/><Relationship Id="rId1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0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hyperlink" Target="//upload.wikimedia.org/wikipedia/commons/a/a5/Mycorrhizal_root_tips_(amanita).jpg" TargetMode="Externa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0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6.jpe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microsoft.com/office/2007/relationships/hdphoto" Target="../media/hdphoto1.wdp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4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2057400"/>
            <a:ext cx="8763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152400" dir="5400000" algn="ctr" rotWithShape="0">
                    <a:srgbClr val="000000">
                      <a:alpha val="43137"/>
                    </a:srgbClr>
                  </a:outerShdw>
                </a:effectLst>
              </a:rPr>
              <a:t>Chemical Applicator Training</a:t>
            </a:r>
          </a:p>
          <a:p>
            <a:pPr algn="ctr"/>
            <a:r>
              <a:rPr lang="en-US" sz="9000" b="1" i="1" cap="small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152400" dir="5400000" algn="ctr" rotWithShape="0">
                    <a:srgbClr val="000000">
                      <a:alpha val="43137"/>
                    </a:srgbClr>
                  </a:outerShdw>
                </a:effectLst>
              </a:rPr>
              <a:t>Pest Life Cycles</a:t>
            </a:r>
          </a:p>
        </p:txBody>
      </p:sp>
    </p:spTree>
    <p:extLst>
      <p:ext uri="{BB962C8B-B14F-4D97-AF65-F5344CB8AC3E}">
        <p14:creationId xmlns:p14="http://schemas.microsoft.com/office/powerpoint/2010/main" val="714501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626" y="3033"/>
            <a:ext cx="9150626" cy="69408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626" y="3033"/>
            <a:ext cx="9127435" cy="1600200"/>
          </a:xfrm>
        </p:spPr>
        <p:txBody>
          <a:bodyPr>
            <a:normAutofit fontScale="90000"/>
          </a:bodyPr>
          <a:lstStyle/>
          <a:p>
            <a:r>
              <a:rPr lang="ko-KR" altLang="en-US" sz="4800" dirty="0" smtClean="0">
                <a:solidFill>
                  <a:srgbClr val="FFFF00"/>
                </a:solidFill>
              </a:rPr>
              <a:t>화학품 살포 </a:t>
            </a:r>
            <a:r>
              <a:rPr lang="en-US" sz="4800" dirty="0" smtClean="0">
                <a:solidFill>
                  <a:srgbClr val="FFFF00"/>
                </a:solidFill>
              </a:rPr>
              <a:t>Chemical Applicators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2400" dirty="0">
                <a:solidFill>
                  <a:srgbClr val="FFFF00"/>
                </a:solidFill>
              </a:rPr>
              <a:t>I</a:t>
            </a:r>
            <a:r>
              <a:rPr lang="en-US" sz="2400" dirty="0" smtClean="0">
                <a:solidFill>
                  <a:srgbClr val="FFFF00"/>
                </a:solidFill>
              </a:rPr>
              <a:t>nformation Resources, Labels / MSDS, Biology, Life Cycles, Wilt, Safety &amp; Medical, </a:t>
            </a:r>
            <a:r>
              <a:rPr lang="en-US" sz="2400" dirty="0">
                <a:solidFill>
                  <a:srgbClr val="FFFF00"/>
                </a:solidFill>
              </a:rPr>
              <a:t>First Aid &amp; Emergency </a:t>
            </a:r>
            <a:r>
              <a:rPr lang="en-US" sz="2400" dirty="0" smtClean="0">
                <a:solidFill>
                  <a:srgbClr val="FFFF00"/>
                </a:solidFill>
              </a:rPr>
              <a:t>Actions, Handling, Mixing &amp; Loading, Cleaning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786" y="1676400"/>
            <a:ext cx="83057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Mr. James Graham Prusa, Director Golf Course &amp; Lab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Mr. Lee </a:t>
            </a:r>
            <a:r>
              <a:rPr lang="en-US" sz="2400" dirty="0" err="1" smtClean="0">
                <a:solidFill>
                  <a:schemeClr val="bg1"/>
                </a:solidFill>
              </a:rPr>
              <a:t>Hyo</a:t>
            </a:r>
            <a:r>
              <a:rPr lang="en-US" sz="2400" dirty="0" smtClean="0">
                <a:solidFill>
                  <a:schemeClr val="bg1"/>
                </a:solidFill>
              </a:rPr>
              <a:t>-Soon, Golf Course Superintendent, Lake &amp; Classic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Presented by SKY72 and industry cooperators  – Winter Seminar Series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January 15 &amp; 23, 2013 at SKY72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7" name="Picture 3" descr="http://72.172.133.66/KoreanWinterSeminars/images_kr/logo_sky7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4459041"/>
            <a:ext cx="19716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72.172.133.66/KoreanWinterSeminars/images_kr/NicklausDesignGroup_logo.gif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3" y="4583474"/>
            <a:ext cx="2573338" cy="90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72.172.133.66/KoreanWinterSeminars/2013Seminars/images/agif.bmp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64" y="5624511"/>
            <a:ext cx="1841236" cy="9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72.172.133.66/KoreanWinterSeminars/2013Seminars/images/hydrogold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109" y="5764235"/>
            <a:ext cx="20859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72.172.133.66/KoreanWinterSeminars/images_kr/golfplan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93" y="5624510"/>
            <a:ext cx="2244870" cy="9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72.172.133.66/KoreanWinterSeminars/images_kr/toro-logo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634671"/>
            <a:ext cx="12573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72.172.133.66/KoreanWinterSeminars/images_kr/syngenta_logo.pn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-784225"/>
            <a:ext cx="13716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46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2710" y="363378"/>
            <a:ext cx="71878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</a:t>
            </a:r>
            <a:r>
              <a:rPr lang="en-US" altLang="ko-KR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of Pests</a:t>
            </a:r>
            <a:endParaRPr lang="en-US" sz="5400" b="1" cap="small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175064"/>
            <a:ext cx="8610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2200" b="1" dirty="0" smtClean="0">
                <a:solidFill>
                  <a:schemeClr val="bg1"/>
                </a:solidFill>
              </a:rPr>
              <a:t>농약을 정확히 언제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그리고 어떻게 살포해야 하는지 이해하고 적용하기 위해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우리는 병해의 라이프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스타일를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이해해야 합니다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.</a:t>
            </a:r>
            <a:br>
              <a:rPr lang="en-US" altLang="ko-KR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To truly understand WHEN and HOW to spray chemicals we must have an understanding of PEST LIFE CYCLES. </a:t>
            </a:r>
          </a:p>
          <a:p>
            <a:pPr marL="285750" indent="-285750">
              <a:buFont typeface="Arial" charset="0"/>
              <a:buChar char="•"/>
            </a:pPr>
            <a:endParaRPr lang="en-US" sz="2200" b="1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2200" b="1" dirty="0" smtClean="0">
                <a:solidFill>
                  <a:schemeClr val="bg1"/>
                </a:solidFill>
              </a:rPr>
              <a:t>왜 잔디 질병에 이러한 사항들을 적용해야 하는지에 관한 적절한 예를 들어 확인해보겠습니다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.</a:t>
            </a:r>
            <a:br>
              <a:rPr lang="en-US" altLang="ko-KR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Let’s look at one good example  of  why this is so using a turf disease: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51054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ko-KR" altLang="en-US" sz="2400" b="1" dirty="0" err="1" smtClean="0">
                <a:solidFill>
                  <a:schemeClr val="bg1"/>
                </a:solidFill>
              </a:rPr>
              <a:t>입고병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/>
            </a:r>
            <a:br>
              <a:rPr lang="en-US" altLang="ko-KR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Take-All-Patch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i="1" dirty="0" err="1" smtClean="0">
                <a:solidFill>
                  <a:schemeClr val="bg1"/>
                </a:solidFill>
              </a:rPr>
              <a:t>Gaeumannomyces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err="1">
                <a:solidFill>
                  <a:schemeClr val="bg1"/>
                </a:solidFill>
              </a:rPr>
              <a:t>graminis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var. </a:t>
            </a:r>
            <a:r>
              <a:rPr lang="en-US" sz="2400" i="1" dirty="0" err="1">
                <a:solidFill>
                  <a:schemeClr val="bg1"/>
                </a:solidFill>
              </a:rPr>
              <a:t>avanea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06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1905000"/>
            <a:ext cx="7950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2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수관 </a:t>
            </a:r>
            <a:r>
              <a:rPr lang="en-US" altLang="ko-KR" sz="2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 </a:t>
            </a:r>
            <a:r>
              <a:rPr lang="ko-KR" altLang="en-US" sz="2800" b="1" spc="50" dirty="0" err="1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뿌리병</a:t>
            </a:r>
            <a:r>
              <a:rPr lang="ko-KR" altLang="en-US" sz="2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Crown / Root Disease</a:t>
            </a:r>
            <a:endParaRPr lang="en-US" sz="28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514600"/>
            <a:ext cx="8610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유사성의 다양한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반점병의</a:t>
            </a:r>
            <a:r>
              <a:rPr lang="ko-KR" altLang="en-US" b="1" dirty="0" smtClean="0">
                <a:solidFill>
                  <a:schemeClr val="bg1"/>
                </a:solidFill>
              </a:rPr>
              <a:t> 원인이 되는 병원체가 존재하듯이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식물의 뿌리와 수관에 명백한 피해를 주는 유기체가 존재합니다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Just as there are a few pathogenic organisms that cause various leaf spots of similarity, so too are there a handful of organisms that manifest damage to </a:t>
            </a:r>
            <a:r>
              <a:rPr lang="en-US" b="1" i="1" dirty="0" smtClean="0">
                <a:solidFill>
                  <a:schemeClr val="bg1"/>
                </a:solidFill>
              </a:rPr>
              <a:t>crowns</a:t>
            </a:r>
            <a:r>
              <a:rPr lang="en-US" b="1" dirty="0" smtClean="0">
                <a:solidFill>
                  <a:schemeClr val="bg1"/>
                </a:solidFill>
              </a:rPr>
              <a:t> and </a:t>
            </a:r>
            <a:r>
              <a:rPr lang="en-US" b="1" i="1" dirty="0" smtClean="0">
                <a:solidFill>
                  <a:schemeClr val="bg1"/>
                </a:solidFill>
              </a:rPr>
              <a:t>roots</a:t>
            </a:r>
            <a:r>
              <a:rPr lang="en-US" b="1" dirty="0" smtClean="0">
                <a:solidFill>
                  <a:schemeClr val="bg1"/>
                </a:solidFill>
              </a:rPr>
              <a:t> of plants.</a:t>
            </a:r>
            <a:endParaRPr lang="en-US" sz="9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9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대부분의 경우</a:t>
            </a:r>
            <a:r>
              <a:rPr lang="en-US" altLang="ko-KR" b="1" dirty="0" smtClean="0">
                <a:solidFill>
                  <a:schemeClr val="bg1"/>
                </a:solidFill>
              </a:rPr>
              <a:t>, “</a:t>
            </a:r>
            <a:r>
              <a:rPr lang="ko-KR" altLang="en-US" b="1" dirty="0" smtClean="0">
                <a:solidFill>
                  <a:schemeClr val="bg1"/>
                </a:solidFill>
              </a:rPr>
              <a:t>수관</a:t>
            </a:r>
            <a:r>
              <a:rPr lang="en-US" altLang="ko-KR" b="1" dirty="0" smtClean="0">
                <a:solidFill>
                  <a:schemeClr val="bg1"/>
                </a:solidFill>
              </a:rPr>
              <a:t>”</a:t>
            </a:r>
            <a:r>
              <a:rPr lang="ko-KR" altLang="en-US" b="1" dirty="0" smtClean="0">
                <a:solidFill>
                  <a:schemeClr val="bg1"/>
                </a:solidFill>
              </a:rPr>
              <a:t>이나 </a:t>
            </a:r>
            <a:r>
              <a:rPr lang="en-US" altLang="ko-KR" b="1" dirty="0" smtClean="0">
                <a:solidFill>
                  <a:schemeClr val="bg1"/>
                </a:solidFill>
              </a:rPr>
              <a:t>“</a:t>
            </a:r>
            <a:r>
              <a:rPr lang="ko-KR" altLang="en-US" b="1" dirty="0" smtClean="0">
                <a:solidFill>
                  <a:schemeClr val="bg1"/>
                </a:solidFill>
              </a:rPr>
              <a:t>뿌리</a:t>
            </a:r>
            <a:r>
              <a:rPr lang="en-US" altLang="ko-KR" b="1" dirty="0" smtClean="0">
                <a:solidFill>
                  <a:schemeClr val="bg1"/>
                </a:solidFill>
              </a:rPr>
              <a:t>”</a:t>
            </a:r>
            <a:r>
              <a:rPr lang="ko-KR" altLang="en-US" b="1" dirty="0" smtClean="0">
                <a:solidFill>
                  <a:schemeClr val="bg1"/>
                </a:solidFill>
              </a:rPr>
              <a:t>의 질병이 단정하고 깨끗하게 분리되지는 않습니다</a:t>
            </a:r>
            <a:r>
              <a:rPr lang="en-US" altLang="ko-KR" b="1" dirty="0" smtClean="0">
                <a:solidFill>
                  <a:schemeClr val="bg1"/>
                </a:solidFill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</a:rPr>
              <a:t>두 가지 경우 모두 깊숙이 파고들게 됩니다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For the most part, there are not neat, clear separations of diseases into “</a:t>
            </a:r>
            <a:r>
              <a:rPr lang="en-US" b="1" i="1" dirty="0" smtClean="0">
                <a:solidFill>
                  <a:schemeClr val="bg1"/>
                </a:solidFill>
              </a:rPr>
              <a:t>crown</a:t>
            </a:r>
            <a:r>
              <a:rPr lang="en-US" b="1" dirty="0" smtClean="0">
                <a:solidFill>
                  <a:schemeClr val="bg1"/>
                </a:solidFill>
              </a:rPr>
              <a:t>” or “</a:t>
            </a:r>
            <a:r>
              <a:rPr lang="en-US" b="1" i="1" dirty="0" smtClean="0">
                <a:solidFill>
                  <a:schemeClr val="bg1"/>
                </a:solidFill>
              </a:rPr>
              <a:t>root</a:t>
            </a:r>
            <a:r>
              <a:rPr lang="en-US" b="1" dirty="0" smtClean="0">
                <a:solidFill>
                  <a:schemeClr val="bg1"/>
                </a:solidFill>
              </a:rPr>
              <a:t>” diseases.  Both are impacted.</a:t>
            </a:r>
            <a:endParaRPr lang="en-US" sz="7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7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이러한 집단의 </a:t>
            </a:r>
            <a:r>
              <a:rPr lang="ko-KR" altLang="en-US" b="1" dirty="0" err="1" smtClean="0">
                <a:solidFill>
                  <a:schemeClr val="bg1"/>
                </a:solidFill>
              </a:rPr>
              <a:t>난지형</a:t>
            </a:r>
            <a:r>
              <a:rPr lang="ko-KR" altLang="en-US" b="1" dirty="0" smtClean="0">
                <a:solidFill>
                  <a:schemeClr val="bg1"/>
                </a:solidFill>
              </a:rPr>
              <a:t> 잔디 대부분은 환경과 라이프 사이클의 단계에 따라 수관과 뿌리에 명백한 피해를 줍니다 </a:t>
            </a:r>
            <a:r>
              <a:rPr lang="en-US" altLang="ko-KR" b="1" dirty="0" smtClean="0">
                <a:solidFill>
                  <a:schemeClr val="bg1"/>
                </a:solidFill>
              </a:rPr>
              <a:t>– </a:t>
            </a:r>
            <a:r>
              <a:rPr lang="ko-KR" altLang="en-US" b="1" dirty="0" smtClean="0">
                <a:solidFill>
                  <a:schemeClr val="bg1"/>
                </a:solidFill>
              </a:rPr>
              <a:t>그리고 그들은 잎에 많은 영향을 주게 됩니다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Most of the warm season grass diseases in this group can manifest damage to both the crowns and roots, depending on conditions and stage of the life cycle – and they can also impact leafs too!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972710" y="228600"/>
            <a:ext cx="71878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</a:t>
            </a:r>
            <a:r>
              <a:rPr lang="en-US" altLang="ko-KR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54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of Pests</a:t>
            </a:r>
            <a:endParaRPr lang="en-US" sz="5400" b="1" cap="small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76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752600"/>
            <a:ext cx="79502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2400" i="1" dirty="0" err="1" smtClean="0">
                <a:solidFill>
                  <a:schemeClr val="bg1"/>
                </a:solidFill>
              </a:rPr>
              <a:t>입고병</a:t>
            </a:r>
            <a:r>
              <a:rPr lang="ko-KR" altLang="en-US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</a:rPr>
              <a:t>Gaeumannomyces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err="1">
                <a:solidFill>
                  <a:schemeClr val="bg1"/>
                </a:solidFill>
              </a:rPr>
              <a:t>graminis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var. </a:t>
            </a:r>
            <a:r>
              <a:rPr lang="en-US" sz="2400" i="1" dirty="0" err="1">
                <a:solidFill>
                  <a:schemeClr val="bg1"/>
                </a:solidFill>
              </a:rPr>
              <a:t>avanea</a:t>
            </a:r>
            <a:endParaRPr lang="en-US" sz="2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133600"/>
            <a:ext cx="845819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정확한 진단과 치료를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하기위해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이러한 잔디의 질병을 정확하게 배우고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공부해야하는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것은 매우 중요합니다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It is important to truly study and learn these turf diseases to do accurate diagnosis and treatment.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2000" b="1" dirty="0" err="1" smtClean="0">
                <a:solidFill>
                  <a:schemeClr val="bg1"/>
                </a:solidFill>
              </a:rPr>
              <a:t>입고병은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보통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난지형과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한지형 잔디 모두에 적용됩니다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Take-All-Patch commonly infects both warm and cool season grasses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병의 근원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매우 유사합니다</a:t>
            </a:r>
            <a:r>
              <a:rPr lang="en-US" altLang="ko-KR" b="1" dirty="0" smtClean="0">
                <a:solidFill>
                  <a:schemeClr val="bg1"/>
                </a:solidFill>
              </a:rPr>
              <a:t>)     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Causal </a:t>
            </a:r>
            <a:r>
              <a:rPr lang="en-US" sz="1600" b="1" dirty="0">
                <a:solidFill>
                  <a:schemeClr val="bg1"/>
                </a:solidFill>
              </a:rPr>
              <a:t>agent (very similar): </a:t>
            </a:r>
            <a:endParaRPr lang="en-US" b="1" dirty="0">
              <a:solidFill>
                <a:schemeClr val="bg1"/>
              </a:solidFill>
            </a:endParaRPr>
          </a:p>
          <a:p>
            <a:pPr marL="1257300" lvl="2" indent="-342900">
              <a:buFont typeface="Arial" charset="0"/>
              <a:buChar char="•"/>
            </a:pPr>
            <a:r>
              <a:rPr lang="ko-KR" altLang="en-US" i="1" dirty="0" err="1" smtClean="0">
                <a:solidFill>
                  <a:schemeClr val="bg1"/>
                </a:solidFill>
              </a:rPr>
              <a:t>입고병</a:t>
            </a:r>
            <a:r>
              <a:rPr lang="ko-KR" altLang="en-US" i="1" dirty="0" smtClean="0">
                <a:solidFill>
                  <a:schemeClr val="bg1"/>
                </a:solidFill>
              </a:rPr>
              <a:t>    </a:t>
            </a:r>
            <a:r>
              <a:rPr lang="en-US" altLang="ko-KR" i="1" dirty="0" smtClean="0">
                <a:solidFill>
                  <a:schemeClr val="bg1"/>
                </a:solidFill>
              </a:rPr>
              <a:t/>
            </a:r>
            <a:br>
              <a:rPr lang="en-US" altLang="ko-KR" i="1" dirty="0" smtClean="0">
                <a:solidFill>
                  <a:schemeClr val="bg1"/>
                </a:solidFill>
              </a:rPr>
            </a:br>
            <a:r>
              <a:rPr lang="ko-KR" alt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 err="1" smtClean="0">
                <a:solidFill>
                  <a:schemeClr val="bg1"/>
                </a:solidFill>
              </a:rPr>
              <a:t>Gaeumannomyces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graminis</a:t>
            </a:r>
            <a:r>
              <a:rPr lang="en-US" i="1" dirty="0">
                <a:solidFill>
                  <a:schemeClr val="bg1"/>
                </a:solidFill>
              </a:rPr>
              <a:t> var. </a:t>
            </a:r>
            <a:r>
              <a:rPr lang="en-US" b="1" i="1" dirty="0" err="1">
                <a:solidFill>
                  <a:srgbClr val="FFFF00"/>
                </a:solidFill>
              </a:rPr>
              <a:t>avanea</a:t>
            </a:r>
            <a:r>
              <a:rPr lang="en-US" i="1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(Take-all-Patch)</a:t>
            </a:r>
          </a:p>
          <a:p>
            <a:pPr marL="1257300" lvl="2" indent="-342900">
              <a:buFont typeface="Arial" charset="0"/>
              <a:buChar char="•"/>
            </a:pPr>
            <a:r>
              <a:rPr lang="ko-KR" altLang="en-US" i="1" dirty="0" smtClean="0">
                <a:solidFill>
                  <a:schemeClr val="bg1"/>
                </a:solidFill>
              </a:rPr>
              <a:t>버뮤다 </a:t>
            </a:r>
            <a:r>
              <a:rPr lang="ko-KR" altLang="en-US" i="1" dirty="0" err="1" smtClean="0">
                <a:solidFill>
                  <a:schemeClr val="bg1"/>
                </a:solidFill>
              </a:rPr>
              <a:t>디클라인</a:t>
            </a:r>
            <a:r>
              <a:rPr lang="en-US" altLang="ko-KR" i="1" dirty="0" smtClean="0">
                <a:solidFill>
                  <a:schemeClr val="bg1"/>
                </a:solidFill>
              </a:rPr>
              <a:t/>
            </a:r>
            <a:br>
              <a:rPr lang="en-US" altLang="ko-KR" i="1" dirty="0" smtClean="0">
                <a:solidFill>
                  <a:schemeClr val="bg1"/>
                </a:solidFill>
              </a:rPr>
            </a:br>
            <a:r>
              <a:rPr lang="en-US" i="1" dirty="0" err="1" smtClean="0">
                <a:solidFill>
                  <a:schemeClr val="bg1"/>
                </a:solidFill>
              </a:rPr>
              <a:t>Gaeumannomyces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graminis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var. </a:t>
            </a:r>
            <a:r>
              <a:rPr lang="en-US" b="1" i="1" dirty="0" err="1">
                <a:solidFill>
                  <a:srgbClr val="FFFF00"/>
                </a:solidFill>
              </a:rPr>
              <a:t>graminis</a:t>
            </a:r>
            <a:r>
              <a:rPr lang="en-US" i="1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(Bermuda Decline)</a:t>
            </a:r>
          </a:p>
          <a:p>
            <a:pPr marL="1714500" lvl="3" indent="-342900">
              <a:buFont typeface="Arial" charset="0"/>
              <a:buChar char="•"/>
            </a:pPr>
            <a:r>
              <a:rPr lang="en-US" altLang="ko-KR" dirty="0" smtClean="0">
                <a:solidFill>
                  <a:schemeClr val="bg1"/>
                </a:solidFill>
              </a:rPr>
              <a:t>1950</a:t>
            </a:r>
            <a:r>
              <a:rPr lang="ko-KR" altLang="en-US" dirty="0" smtClean="0">
                <a:solidFill>
                  <a:schemeClr val="bg1"/>
                </a:solidFill>
              </a:rPr>
              <a:t>년 </a:t>
            </a:r>
            <a:r>
              <a:rPr lang="en-US" altLang="ko-KR" dirty="0" smtClean="0">
                <a:solidFill>
                  <a:schemeClr val="bg1"/>
                </a:solidFill>
              </a:rPr>
              <a:t>60</a:t>
            </a:r>
            <a:r>
              <a:rPr lang="ko-KR" altLang="en-US" dirty="0" smtClean="0">
                <a:solidFill>
                  <a:schemeClr val="bg1"/>
                </a:solidFill>
              </a:rPr>
              <a:t>년대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미국 </a:t>
            </a:r>
            <a:r>
              <a:rPr lang="ko-KR" altLang="en-US" dirty="0" err="1" smtClean="0">
                <a:solidFill>
                  <a:schemeClr val="bg1"/>
                </a:solidFill>
              </a:rPr>
              <a:t>오클라호마에서</a:t>
            </a:r>
            <a:r>
              <a:rPr lang="ko-KR" altLang="en-US" dirty="0" smtClean="0">
                <a:solidFill>
                  <a:schemeClr val="bg1"/>
                </a:solidFill>
              </a:rPr>
              <a:t> 처음 발견되었습니다</a:t>
            </a: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First </a:t>
            </a:r>
            <a:r>
              <a:rPr lang="en-US" dirty="0">
                <a:solidFill>
                  <a:schemeClr val="bg1"/>
                </a:solidFill>
              </a:rPr>
              <a:t>identified in Oklahoma, USA in the </a:t>
            </a:r>
            <a:r>
              <a:rPr lang="en-US" dirty="0" smtClean="0">
                <a:solidFill>
                  <a:schemeClr val="bg1"/>
                </a:solidFill>
              </a:rPr>
              <a:t>1950s </a:t>
            </a:r>
            <a:r>
              <a:rPr lang="en-US" dirty="0">
                <a:solidFill>
                  <a:schemeClr val="bg1"/>
                </a:solidFill>
              </a:rPr>
              <a:t>&amp; </a:t>
            </a:r>
            <a:r>
              <a:rPr lang="en-US" dirty="0" smtClean="0">
                <a:solidFill>
                  <a:schemeClr val="bg1"/>
                </a:solidFill>
              </a:rPr>
              <a:t>60s</a:t>
            </a:r>
            <a:endParaRPr lang="en-US" sz="2000" b="1" dirty="0" smtClean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1355827" y="228600"/>
            <a:ext cx="64216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48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</a:t>
            </a:r>
            <a:r>
              <a:rPr lang="en-US" altLang="ko-KR" sz="48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48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8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of Pests</a:t>
            </a:r>
            <a:endParaRPr lang="en-US" sz="4800" b="1" cap="small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93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-64062" y="0"/>
            <a:ext cx="9208062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2791" y="3048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209800"/>
            <a:ext cx="7950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2800" i="1" dirty="0" err="1" smtClean="0">
                <a:solidFill>
                  <a:schemeClr val="bg1"/>
                </a:solidFill>
              </a:rPr>
              <a:t>입고병</a:t>
            </a:r>
            <a:r>
              <a:rPr lang="ko-KR" alt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Gaeumannomyces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>
                <a:solidFill>
                  <a:schemeClr val="bg1"/>
                </a:solidFill>
              </a:rPr>
              <a:t>graminis</a:t>
            </a:r>
            <a:r>
              <a:rPr lang="en-US" sz="2800" i="1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var. </a:t>
            </a:r>
            <a:r>
              <a:rPr lang="en-US" sz="2800" i="1" dirty="0" err="1">
                <a:solidFill>
                  <a:schemeClr val="bg1"/>
                </a:solidFill>
              </a:rPr>
              <a:t>avanea</a:t>
            </a:r>
            <a:endParaRPr lang="en-US" sz="28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6702" y="2503944"/>
            <a:ext cx="75890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Font typeface="Arial" charset="0"/>
              <a:buChar char="•"/>
            </a:pPr>
            <a:endParaRPr lang="en-US" sz="2000" b="1" i="1" dirty="0">
              <a:solidFill>
                <a:schemeClr val="bg1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최적의 조건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Optimum </a:t>
            </a:r>
            <a:r>
              <a:rPr lang="en-US" sz="2000" b="1" dirty="0">
                <a:solidFill>
                  <a:schemeClr val="bg1"/>
                </a:solidFill>
              </a:rPr>
              <a:t>Conditions: </a:t>
            </a:r>
          </a:p>
          <a:p>
            <a:pPr marL="1257300" lvl="2" indent="-342900">
              <a:buFont typeface="Arial" charset="0"/>
              <a:buChar char="•"/>
            </a:pPr>
            <a:r>
              <a:rPr lang="ko-KR" altLang="en-US" sz="2000" b="1" dirty="0" err="1" smtClean="0">
                <a:solidFill>
                  <a:schemeClr val="bg1"/>
                </a:solidFill>
              </a:rPr>
              <a:t>조이시아와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버뮤다 잔디에서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대취가 많고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과습한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스트레스를 받는 환경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Heavy </a:t>
            </a:r>
            <a:r>
              <a:rPr lang="en-US" sz="2000" b="1" dirty="0">
                <a:solidFill>
                  <a:schemeClr val="bg1"/>
                </a:solidFill>
              </a:rPr>
              <a:t>thatch and over-wet, stressed conditions in </a:t>
            </a:r>
            <a:r>
              <a:rPr lang="en-US" sz="2000" b="1" dirty="0" err="1">
                <a:solidFill>
                  <a:schemeClr val="bg1"/>
                </a:solidFill>
              </a:rPr>
              <a:t>Zoysia</a:t>
            </a:r>
            <a:r>
              <a:rPr lang="en-US" sz="2000" b="1" dirty="0">
                <a:solidFill>
                  <a:schemeClr val="bg1"/>
                </a:solidFill>
              </a:rPr>
              <a:t> and </a:t>
            </a:r>
            <a:r>
              <a:rPr lang="en-US" sz="2000" b="1" dirty="0" smtClean="0">
                <a:solidFill>
                  <a:schemeClr val="bg1"/>
                </a:solidFill>
              </a:rPr>
              <a:t>Bermuda</a:t>
            </a:r>
          </a:p>
          <a:p>
            <a:pPr marL="1257300" lvl="2" indent="-342900">
              <a:buFont typeface="Arial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1257300" lvl="2" indent="-342900">
              <a:buFont typeface="Arial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잔디 종의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다양함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’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혹은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변종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’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에 의해 매우 쉽게 변화한다는 것을 발견하였습니다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나중에 더 자세하게 설명하겠습니다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</a:t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I </a:t>
            </a:r>
            <a:r>
              <a:rPr lang="en-US" sz="2000" b="1" dirty="0">
                <a:solidFill>
                  <a:schemeClr val="bg1"/>
                </a:solidFill>
              </a:rPr>
              <a:t>have found EXTREMELY variable by turf species ‘variety’ or ‘cultivar’  - </a:t>
            </a:r>
            <a:r>
              <a:rPr lang="en-US" sz="2000" b="1" dirty="0">
                <a:solidFill>
                  <a:srgbClr val="FFFF00"/>
                </a:solidFill>
              </a:rPr>
              <a:t>MORE </a:t>
            </a:r>
            <a:r>
              <a:rPr lang="en-US" sz="2000" b="1" dirty="0" smtClean="0">
                <a:solidFill>
                  <a:srgbClr val="FFFF00"/>
                </a:solidFill>
              </a:rPr>
              <a:t>ON THIS LATER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20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2699" y="2073057"/>
            <a:ext cx="90042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명백한 징후    </a:t>
            </a:r>
            <a:r>
              <a:rPr lang="en-US" sz="2000" b="1" dirty="0" smtClean="0">
                <a:solidFill>
                  <a:schemeClr val="bg1"/>
                </a:solidFill>
              </a:rPr>
              <a:t>Manifest Symptoms: </a:t>
            </a:r>
          </a:p>
          <a:p>
            <a:pPr marL="1485900" lvl="2" indent="-571500"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그린 업이 시작되거나 잔디의 생육이 최고가 될 시기인 봄철에 나타나는 원형 패치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적도지역 </a:t>
            </a:r>
            <a:r>
              <a:rPr lang="en-US" altLang="ko-KR" b="1" dirty="0" smtClean="0">
                <a:solidFill>
                  <a:schemeClr val="bg1"/>
                </a:solidFill>
              </a:rPr>
              <a:t>– </a:t>
            </a:r>
            <a:r>
              <a:rPr lang="ko-KR" altLang="en-US" b="1" dirty="0" smtClean="0">
                <a:solidFill>
                  <a:schemeClr val="bg1"/>
                </a:solidFill>
              </a:rPr>
              <a:t>연중 지속적으로 나타남</a:t>
            </a:r>
            <a:r>
              <a:rPr lang="en-US" altLang="ko-KR" b="1" dirty="0" smtClean="0">
                <a:solidFill>
                  <a:schemeClr val="bg1"/>
                </a:solidFill>
              </a:rPr>
              <a:t>) – </a:t>
            </a:r>
            <a:r>
              <a:rPr lang="ko-KR" altLang="en-US" b="1" dirty="0" smtClean="0">
                <a:solidFill>
                  <a:schemeClr val="bg1"/>
                </a:solidFill>
              </a:rPr>
              <a:t>패치의 중심부가 붕괴 됨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Circular patches in spring (equatorials – year </a:t>
            </a:r>
            <a:r>
              <a:rPr lang="en-US" sz="1600" b="1" dirty="0">
                <a:solidFill>
                  <a:schemeClr val="bg1"/>
                </a:solidFill>
              </a:rPr>
              <a:t>r</a:t>
            </a:r>
            <a:r>
              <a:rPr lang="en-US" sz="1600" b="1" dirty="0" smtClean="0">
                <a:solidFill>
                  <a:schemeClr val="bg1"/>
                </a:solidFill>
              </a:rPr>
              <a:t>ound) when green up or high growth period begins – center collapses</a:t>
            </a:r>
            <a:endParaRPr lang="en-US" b="1" dirty="0" smtClean="0">
              <a:solidFill>
                <a:schemeClr val="bg1"/>
              </a:solidFill>
            </a:endParaRPr>
          </a:p>
          <a:p>
            <a:pPr marL="1485900" lvl="2" indent="-571500">
              <a:buFont typeface="Arial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485900" lvl="2" indent="-571500"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스트레스로 인해 뿌리에서 탄수화물을 요구할 때까지 잔디 표면에 눈으로 확인되는 징후는 나타나지 않으면서 최초로 뿌리의 쇠퇴</a:t>
            </a:r>
            <a:r>
              <a:rPr lang="en-US" altLang="ko-KR" b="1" dirty="0" smtClean="0">
                <a:solidFill>
                  <a:schemeClr val="bg1"/>
                </a:solidFill>
              </a:rPr>
              <a:t> (</a:t>
            </a:r>
            <a:r>
              <a:rPr lang="ko-KR" altLang="en-US" b="1" dirty="0" smtClean="0">
                <a:solidFill>
                  <a:schemeClr val="bg1"/>
                </a:solidFill>
              </a:rPr>
              <a:t>가을이나 휴면기가 다가올 시기</a:t>
            </a:r>
            <a:r>
              <a:rPr lang="en-US" altLang="ko-KR" b="1" dirty="0" smtClean="0">
                <a:solidFill>
                  <a:schemeClr val="bg1"/>
                </a:solidFill>
              </a:rPr>
              <a:t>) </a:t>
            </a:r>
            <a:r>
              <a:rPr lang="ko-KR" altLang="en-US" b="1" dirty="0" smtClean="0">
                <a:solidFill>
                  <a:schemeClr val="bg1"/>
                </a:solidFill>
              </a:rPr>
              <a:t>가 나타남</a:t>
            </a:r>
            <a:r>
              <a:rPr lang="en-US" altLang="ko-KR" b="1" dirty="0" smtClean="0">
                <a:solidFill>
                  <a:schemeClr val="bg1"/>
                </a:solidFill>
              </a:rPr>
              <a:t> (</a:t>
            </a:r>
            <a:r>
              <a:rPr lang="ko-KR" altLang="en-US" b="1" dirty="0" smtClean="0">
                <a:solidFill>
                  <a:schemeClr val="bg1"/>
                </a:solidFill>
              </a:rPr>
              <a:t>적도지역 </a:t>
            </a:r>
            <a:r>
              <a:rPr lang="en-US" altLang="ko-KR" b="1" dirty="0" smtClean="0">
                <a:solidFill>
                  <a:schemeClr val="bg1"/>
                </a:solidFill>
              </a:rPr>
              <a:t>– </a:t>
            </a:r>
            <a:r>
              <a:rPr lang="ko-KR" altLang="en-US" b="1" dirty="0" smtClean="0">
                <a:solidFill>
                  <a:schemeClr val="bg1"/>
                </a:solidFill>
              </a:rPr>
              <a:t>연중 지속적으로 나타남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Root decline initially (in fall or as dormancy period approaches) with no visible signs on surface until stress demands CHO from roots </a:t>
            </a:r>
            <a:r>
              <a:rPr lang="en-US" sz="1600" b="1" dirty="0">
                <a:solidFill>
                  <a:schemeClr val="bg1"/>
                </a:solidFill>
              </a:rPr>
              <a:t>(equatorials – year </a:t>
            </a:r>
            <a:r>
              <a:rPr lang="en-US" sz="1600" b="1" dirty="0" smtClean="0">
                <a:solidFill>
                  <a:schemeClr val="bg1"/>
                </a:solidFill>
              </a:rPr>
              <a:t>round)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105400"/>
            <a:ext cx="2920999" cy="1752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934200" y="5486400"/>
            <a:ext cx="574755" cy="29144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8200" y="5200471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병해가 활동하고 있는 가장자리의 샘플을 채취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Take samples from active edge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581400" y="5562600"/>
            <a:ext cx="3276600" cy="0"/>
          </a:xfrm>
          <a:prstGeom prst="straightConnector1">
            <a:avLst/>
          </a:prstGeom>
          <a:ln w="825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/>
          <p:nvPr/>
        </p:nvSpPr>
        <p:spPr>
          <a:xfrm>
            <a:off x="592791" y="3048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</p:spTree>
    <p:extLst>
      <p:ext uri="{BB962C8B-B14F-4D97-AF65-F5344CB8AC3E}">
        <p14:creationId xmlns:p14="http://schemas.microsoft.com/office/powerpoint/2010/main" val="307500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84" y="2202359"/>
            <a:ext cx="9004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ko-KR" altLang="en-US" sz="2200" b="1" dirty="0" smtClean="0">
                <a:solidFill>
                  <a:schemeClr val="bg1"/>
                </a:solidFill>
              </a:rPr>
              <a:t>라이프 사이클 </a:t>
            </a:r>
            <a:r>
              <a:rPr lang="en-US" sz="2200" b="1" dirty="0" smtClean="0">
                <a:solidFill>
                  <a:schemeClr val="bg1"/>
                </a:solidFill>
              </a:rPr>
              <a:t>Life Cycle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2200" b="1" dirty="0" smtClean="0">
                <a:solidFill>
                  <a:schemeClr val="bg1"/>
                </a:solidFill>
              </a:rPr>
              <a:t>완전히 밝혀지지 않습니다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하지만 충분한 정도가 됩니다</a:t>
            </a:r>
            <a:r>
              <a:rPr lang="en-US" altLang="ko-KR" sz="2200" b="1" dirty="0" smtClean="0">
                <a:solidFill>
                  <a:schemeClr val="bg1"/>
                </a:solidFill>
              </a:rPr>
              <a:t/>
            </a:r>
            <a:br>
              <a:rPr lang="en-US" altLang="ko-KR" sz="2200" b="1" dirty="0" smtClean="0">
                <a:solidFill>
                  <a:schemeClr val="bg1"/>
                </a:solidFill>
              </a:rPr>
            </a:br>
            <a:r>
              <a:rPr lang="ko-KR" altLang="en-US" sz="2200" b="1" dirty="0" smtClean="0">
                <a:solidFill>
                  <a:schemeClr val="bg1"/>
                </a:solidFill>
              </a:rPr>
              <a:t>  </a:t>
            </a:r>
            <a:r>
              <a:rPr lang="en-US" sz="2200" b="1" dirty="0" smtClean="0">
                <a:solidFill>
                  <a:schemeClr val="bg1"/>
                </a:solidFill>
              </a:rPr>
              <a:t>Not completely understood – </a:t>
            </a:r>
            <a:r>
              <a:rPr lang="en-US" sz="2200" b="1" dirty="0" smtClean="0">
                <a:solidFill>
                  <a:srgbClr val="FFFF00"/>
                </a:solidFill>
              </a:rPr>
              <a:t>but well enough</a:t>
            </a:r>
            <a:endParaRPr lang="en-US" sz="2200" b="1" dirty="0">
              <a:solidFill>
                <a:srgbClr val="FFFF00"/>
              </a:solidFill>
            </a:endParaRPr>
          </a:p>
        </p:txBody>
      </p:sp>
      <p:pic>
        <p:nvPicPr>
          <p:cNvPr id="9" name="Picture 4" descr="http://www.hgca.com/images/upload/Take-all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10355"/>
            <a:ext cx="4724400" cy="300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41" y="4810991"/>
            <a:ext cx="1286117" cy="8420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66" y="3310355"/>
            <a:ext cx="1203267" cy="1112353"/>
          </a:xfrm>
          <a:prstGeom prst="rect">
            <a:avLst/>
          </a:prstGeom>
        </p:spPr>
      </p:pic>
      <p:sp>
        <p:nvSpPr>
          <p:cNvPr id="12" name="Rectangle 3"/>
          <p:cNvSpPr/>
          <p:nvPr/>
        </p:nvSpPr>
        <p:spPr>
          <a:xfrm>
            <a:off x="592791" y="3048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</p:spTree>
    <p:extLst>
      <p:ext uri="{BB962C8B-B14F-4D97-AF65-F5344CB8AC3E}">
        <p14:creationId xmlns:p14="http://schemas.microsoft.com/office/powerpoint/2010/main" val="356810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pic>
        <p:nvPicPr>
          <p:cNvPr id="9" name="Picture 2" descr="C:\Users\admin\Documents\Turf Disease\2010SEP2_Dunes_3_crow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219004"/>
            <a:ext cx="2209800" cy="176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\Documents\Turf Disease\2010SEP2_Dunes_hyphopodium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325" y="4391239"/>
            <a:ext cx="2321450" cy="185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dmin\Documents\Turf Disease\2010SEP2_Dunes_hyphopodium_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17" y="4391239"/>
            <a:ext cx="2298160" cy="183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admin\Documents\Turf Disease\2010SEP2_Dunes_peritheci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2200330"/>
            <a:ext cx="2233144" cy="178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\Documents\Turf Disease\2010SEP2_Dunes_perithicia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874" y="2208030"/>
            <a:ext cx="2223520" cy="177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4391239"/>
            <a:ext cx="1447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</a:rPr>
              <a:t>자낭각과</a:t>
            </a:r>
            <a:r>
              <a:rPr lang="ko-KR" altLang="en-US" b="1" dirty="0" smtClean="0">
                <a:solidFill>
                  <a:schemeClr val="bg1"/>
                </a:solidFill>
              </a:rPr>
              <a:t> 균사체 </a:t>
            </a:r>
            <a:r>
              <a:rPr lang="en-US" b="1" dirty="0" err="1" smtClean="0">
                <a:solidFill>
                  <a:schemeClr val="bg1"/>
                </a:solidFill>
              </a:rPr>
              <a:t>Perithecia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a</a:t>
            </a:r>
            <a:r>
              <a:rPr lang="en-US" b="1" dirty="0" smtClean="0">
                <a:solidFill>
                  <a:schemeClr val="bg1"/>
                </a:solidFill>
              </a:rPr>
              <a:t>nd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Mycelium Hyphae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26300" y="4396489"/>
            <a:ext cx="1600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SKY72 Korea bent grass greens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Rectangle 3"/>
          <p:cNvSpPr/>
          <p:nvPr/>
        </p:nvSpPr>
        <p:spPr>
          <a:xfrm>
            <a:off x="592791" y="3048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</p:spTree>
    <p:extLst>
      <p:ext uri="{BB962C8B-B14F-4D97-AF65-F5344CB8AC3E}">
        <p14:creationId xmlns:p14="http://schemas.microsoft.com/office/powerpoint/2010/main" val="344936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84" y="1837072"/>
            <a:ext cx="90042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bg1"/>
                </a:solidFill>
              </a:rPr>
              <a:t>라이프 사이클을 억제하기 위한 예방 재배법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Preventative </a:t>
            </a:r>
            <a:r>
              <a:rPr lang="en-US" b="1" dirty="0">
                <a:solidFill>
                  <a:schemeClr val="bg1"/>
                </a:solidFill>
              </a:rPr>
              <a:t>Cultural Practice to </a:t>
            </a:r>
            <a:r>
              <a:rPr lang="en-US" b="1" dirty="0" smtClean="0">
                <a:solidFill>
                  <a:schemeClr val="bg1"/>
                </a:solidFill>
              </a:rPr>
              <a:t>Inhibit </a:t>
            </a:r>
            <a:r>
              <a:rPr lang="en-US" sz="2000" b="1" dirty="0" smtClean="0">
                <a:solidFill>
                  <a:srgbClr val="FFFF00"/>
                </a:solidFill>
              </a:rPr>
              <a:t>AND DISRUPT THE LIFE CYCLE!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저항력이 강한 품종을 사용     </a:t>
            </a:r>
            <a:r>
              <a:rPr lang="en-US" sz="1600" b="1" dirty="0" smtClean="0">
                <a:solidFill>
                  <a:schemeClr val="bg1"/>
                </a:solidFill>
              </a:rPr>
              <a:t>USE more resistant cultivars!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대취의 생성을 허용해서는 안됨     </a:t>
            </a:r>
            <a:r>
              <a:rPr lang="en-US" sz="1600" b="1" dirty="0" smtClean="0">
                <a:solidFill>
                  <a:schemeClr val="bg1"/>
                </a:solidFill>
              </a:rPr>
              <a:t>DO NOT allow thatch to build up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과다관수를 피해야 함     </a:t>
            </a:r>
            <a:r>
              <a:rPr lang="en-US" sz="1600" b="1" dirty="0" smtClean="0">
                <a:solidFill>
                  <a:schemeClr val="bg1"/>
                </a:solidFill>
              </a:rPr>
              <a:t>DO NOT over irrigate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갱신작업을 실시     </a:t>
            </a:r>
            <a:r>
              <a:rPr lang="en-US" sz="1600" b="1" dirty="0" smtClean="0">
                <a:solidFill>
                  <a:schemeClr val="bg1"/>
                </a:solidFill>
              </a:rPr>
              <a:t>Practice </a:t>
            </a:r>
            <a:r>
              <a:rPr lang="en-US" sz="1600" b="1" dirty="0" err="1" smtClean="0">
                <a:solidFill>
                  <a:schemeClr val="bg1"/>
                </a:solidFill>
              </a:rPr>
              <a:t>aerification</a:t>
            </a:r>
            <a:r>
              <a:rPr lang="en-US" sz="1600" b="1" dirty="0" smtClean="0">
                <a:solidFill>
                  <a:schemeClr val="bg1"/>
                </a:solidFill>
              </a:rPr>
              <a:t> methods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토양의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pH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를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6.0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에서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6.8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로 유지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– pH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의 산성정도가 내려가지 않도록 해야 함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/>
            </a:r>
            <a:br>
              <a:rPr lang="en-US" altLang="ko-KR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Keep soil </a:t>
            </a:r>
            <a:r>
              <a:rPr lang="en-US" sz="1600" b="1" dirty="0">
                <a:solidFill>
                  <a:schemeClr val="bg1"/>
                </a:solidFill>
              </a:rPr>
              <a:t>pH in a range of 6.0 to </a:t>
            </a:r>
            <a:r>
              <a:rPr lang="en-US" sz="1600" b="1" dirty="0" smtClean="0">
                <a:solidFill>
                  <a:schemeClr val="bg1"/>
                </a:solidFill>
              </a:rPr>
              <a:t>6.8 – acidic lowers severity 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토양에서의 망간의 함유 정도를 적절하게 적용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황산망간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수분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을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1 - 2 g / M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2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로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.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/>
            </a:r>
            <a:br>
              <a:rPr lang="en-US" altLang="ko-KR" sz="1600" b="1" baseline="30000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MAKE SURE you have adequate MANGANESE (</a:t>
            </a:r>
            <a:r>
              <a:rPr lang="en-US" sz="1600" b="1" dirty="0" err="1" smtClean="0">
                <a:solidFill>
                  <a:schemeClr val="bg1"/>
                </a:solidFill>
              </a:rPr>
              <a:t>Mn</a:t>
            </a:r>
            <a:r>
              <a:rPr lang="en-US" sz="1600" b="1" dirty="0" smtClean="0">
                <a:solidFill>
                  <a:schemeClr val="bg1"/>
                </a:solidFill>
              </a:rPr>
              <a:t>) levels in soil as there seems to be a correlation – apply MnSO</a:t>
            </a:r>
            <a:r>
              <a:rPr lang="en-US" sz="1600" b="1" baseline="-25000" dirty="0" smtClean="0">
                <a:solidFill>
                  <a:schemeClr val="bg1"/>
                </a:solidFill>
              </a:rPr>
              <a:t>4</a:t>
            </a:r>
            <a:r>
              <a:rPr lang="en-US" sz="1600" b="1" dirty="0" smtClean="0">
                <a:solidFill>
                  <a:schemeClr val="bg1"/>
                </a:solidFill>
              </a:rPr>
              <a:t>(H</a:t>
            </a:r>
            <a:r>
              <a:rPr lang="en-US" sz="1600" b="1" baseline="-25000" dirty="0" smtClean="0">
                <a:solidFill>
                  <a:schemeClr val="bg1"/>
                </a:solidFill>
              </a:rPr>
              <a:t>2</a:t>
            </a:r>
            <a:r>
              <a:rPr lang="en-US" sz="1600" b="1" dirty="0" smtClean="0">
                <a:solidFill>
                  <a:schemeClr val="bg1"/>
                </a:solidFill>
              </a:rPr>
              <a:t>O) at 1 - 2 g / M</a:t>
            </a:r>
            <a:r>
              <a:rPr lang="en-US" sz="1600" b="1" baseline="30000" dirty="0" smtClean="0">
                <a:solidFill>
                  <a:schemeClr val="bg1"/>
                </a:solidFill>
              </a:rPr>
              <a:t>2</a:t>
            </a:r>
          </a:p>
          <a:p>
            <a:pPr marL="1485900" lvl="2" indent="-571500">
              <a:buFont typeface="Arial" pitchFamily="34" charset="0"/>
              <a:buChar char="•"/>
            </a:pPr>
            <a:r>
              <a:rPr lang="ko-KR" altLang="en-US" sz="1400" b="1" dirty="0" smtClean="0">
                <a:solidFill>
                  <a:schemeClr val="bg1"/>
                </a:solidFill>
              </a:rPr>
              <a:t>새로운 모래의 그린은 감염되기 쉬운 상태임</a:t>
            </a:r>
            <a:r>
              <a:rPr lang="en-US" altLang="ko-KR" sz="1400" b="1" dirty="0" smtClean="0">
                <a:solidFill>
                  <a:schemeClr val="bg1"/>
                </a:solidFill>
              </a:rPr>
              <a:t/>
            </a:r>
            <a:br>
              <a:rPr lang="en-US" altLang="ko-KR" sz="1400" b="1" dirty="0" smtClean="0">
                <a:solidFill>
                  <a:schemeClr val="bg1"/>
                </a:solidFill>
              </a:rPr>
            </a:br>
            <a:r>
              <a:rPr lang="en-US" sz="1400" b="1" dirty="0" smtClean="0">
                <a:solidFill>
                  <a:schemeClr val="bg1"/>
                </a:solidFill>
              </a:rPr>
              <a:t>New sand greens (and sand caps) very susceptible</a:t>
            </a:r>
          </a:p>
          <a:p>
            <a:pPr marL="1485900" lvl="2" indent="-571500">
              <a:buFont typeface="Arial" pitchFamily="34" charset="0"/>
              <a:buChar char="•"/>
            </a:pPr>
            <a:r>
              <a:rPr lang="ko-KR" altLang="en-US" sz="1400" b="1" dirty="0" err="1" smtClean="0">
                <a:solidFill>
                  <a:schemeClr val="bg1"/>
                </a:solidFill>
              </a:rPr>
              <a:t>균근균과의</a:t>
            </a:r>
            <a:r>
              <a:rPr lang="ko-KR" altLang="en-US" sz="1400" b="1" dirty="0" smtClean="0">
                <a:solidFill>
                  <a:schemeClr val="bg1"/>
                </a:solidFill>
              </a:rPr>
              <a:t> 공생 관계</a:t>
            </a:r>
            <a:r>
              <a:rPr lang="en-US" altLang="ko-KR" sz="1400" b="1" dirty="0" smtClean="0">
                <a:solidFill>
                  <a:schemeClr val="bg1"/>
                </a:solidFill>
              </a:rPr>
              <a:t/>
            </a:r>
            <a:br>
              <a:rPr lang="en-US" altLang="ko-KR" sz="1400" b="1" dirty="0" smtClean="0">
                <a:solidFill>
                  <a:schemeClr val="bg1"/>
                </a:solidFill>
              </a:rPr>
            </a:br>
            <a:r>
              <a:rPr lang="ko-KR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</a:rPr>
              <a:t>Likely a SYMBIOTIC relationship with </a:t>
            </a:r>
            <a:r>
              <a:rPr lang="en-US" sz="1400" b="1" dirty="0" err="1" smtClean="0">
                <a:solidFill>
                  <a:schemeClr val="bg1"/>
                </a:solidFill>
              </a:rPr>
              <a:t>mycorrizhae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</a:p>
          <a:p>
            <a:pPr marL="1943100" lvl="3" indent="-571500">
              <a:buFont typeface="Arial" pitchFamily="34" charset="0"/>
              <a:buChar char="•"/>
            </a:pPr>
            <a:r>
              <a:rPr lang="ko-KR" altLang="en-US" sz="1400" b="1" dirty="0" smtClean="0">
                <a:solidFill>
                  <a:schemeClr val="bg1"/>
                </a:solidFill>
              </a:rPr>
              <a:t>망간함유와의 상호 작용</a:t>
            </a:r>
            <a:r>
              <a:rPr lang="en-US" sz="1400" b="1" dirty="0" smtClean="0">
                <a:solidFill>
                  <a:schemeClr val="bg1"/>
                </a:solidFill>
              </a:rPr>
              <a:t>Interaction with </a:t>
            </a:r>
            <a:r>
              <a:rPr lang="en-US" sz="1400" b="1" dirty="0" err="1" smtClean="0">
                <a:solidFill>
                  <a:schemeClr val="bg1"/>
                </a:solidFill>
              </a:rPr>
              <a:t>Mn</a:t>
            </a:r>
            <a:r>
              <a:rPr lang="en-US" sz="1400" b="1" dirty="0" smtClean="0">
                <a:solidFill>
                  <a:schemeClr val="bg1"/>
                </a:solidFill>
              </a:rPr>
              <a:t> levels</a:t>
            </a:r>
          </a:p>
          <a:p>
            <a:pPr marL="1943100" lvl="3" indent="-571500">
              <a:buFont typeface="Arial" pitchFamily="34" charset="0"/>
              <a:buChar char="•"/>
            </a:pPr>
            <a:r>
              <a:rPr lang="ko-KR" altLang="en-US" sz="1400" b="1" dirty="0" smtClean="0">
                <a:solidFill>
                  <a:schemeClr val="bg1"/>
                </a:solidFill>
              </a:rPr>
              <a:t>토양 </a:t>
            </a:r>
            <a:r>
              <a:rPr lang="ko-KR" altLang="en-US" sz="1400" b="1" dirty="0" err="1" smtClean="0">
                <a:solidFill>
                  <a:schemeClr val="bg1"/>
                </a:solidFill>
              </a:rPr>
              <a:t>생물군의</a:t>
            </a:r>
            <a:r>
              <a:rPr lang="ko-KR" altLang="en-US" sz="1400" b="1" dirty="0" smtClean="0">
                <a:solidFill>
                  <a:schemeClr val="bg1"/>
                </a:solidFill>
              </a:rPr>
              <a:t> 건강상태 발달 </a:t>
            </a:r>
            <a:r>
              <a:rPr lang="en-US" sz="1400" b="1" dirty="0" smtClean="0">
                <a:solidFill>
                  <a:schemeClr val="bg1"/>
                </a:solidFill>
              </a:rPr>
              <a:t>Develop soil biota health !! </a:t>
            </a:r>
            <a:endParaRPr lang="en-US" sz="1600" b="1" dirty="0">
              <a:solidFill>
                <a:schemeClr val="bg1"/>
              </a:solidFill>
            </a:endParaRP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1600" b="1" dirty="0" smtClean="0">
                <a:solidFill>
                  <a:schemeClr val="bg1"/>
                </a:solidFill>
              </a:rPr>
              <a:t>토양의 압축상태를 피해야 함 </a:t>
            </a:r>
            <a:r>
              <a:rPr lang="en-US" sz="1600" b="1" dirty="0" smtClean="0">
                <a:solidFill>
                  <a:schemeClr val="bg1"/>
                </a:solidFill>
              </a:rPr>
              <a:t>Avoid soil compaction</a:t>
            </a:r>
            <a:endParaRPr lang="en-US" sz="1400" b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File:Mycorrhizal root tips (amanita)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7"/>
          <a:stretch/>
        </p:blipFill>
        <p:spPr bwMode="auto">
          <a:xfrm>
            <a:off x="6553200" y="4462860"/>
            <a:ext cx="2325084" cy="181768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5368504" y="5337199"/>
            <a:ext cx="1143000" cy="38497"/>
          </a:xfrm>
          <a:prstGeom prst="straightConnector1">
            <a:avLst/>
          </a:prstGeom>
          <a:ln w="635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/>
          <p:cNvSpPr/>
          <p:nvPr/>
        </p:nvSpPr>
        <p:spPr>
          <a:xfrm>
            <a:off x="592791" y="1524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</p:spTree>
    <p:extLst>
      <p:ext uri="{BB962C8B-B14F-4D97-AF65-F5344CB8AC3E}">
        <p14:creationId xmlns:p14="http://schemas.microsoft.com/office/powerpoint/2010/main" val="237670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84" y="2213550"/>
            <a:ext cx="90042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병해의 라이프 사이클을 교정하는 중재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Corrective interventions:</a:t>
            </a:r>
          </a:p>
          <a:p>
            <a:pPr marL="571500" indent="-571500"/>
            <a:endParaRPr lang="en-US" sz="2000" b="1" dirty="0" smtClean="0">
              <a:solidFill>
                <a:schemeClr val="bg1"/>
              </a:solidFill>
            </a:endParaRPr>
          </a:p>
          <a:p>
            <a:pPr marL="1028700" lvl="1" indent="-57150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피해를 주는 전염병들이 발생한 후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질병의 활동을 억제하기 위해 유효한 살균제를 적용해야 할 필요가 있음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Once damaging infections are present it will be necessary to apply effective fungicides to suppress the disease.</a:t>
            </a:r>
          </a:p>
          <a:p>
            <a:pPr marL="1485900" lvl="2" indent="-571500"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</a:rPr>
              <a:t>일반적으로 이러한 경우 균사와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자낭각이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더 많은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접종물로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퍼져나가도록 성장하는 것을 억제하기 위해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외생의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단계에서 효과적으로 나타남</a:t>
            </a:r>
            <a:r>
              <a:rPr lang="en-US" altLang="ko-KR" sz="2000" b="1" dirty="0" smtClean="0">
                <a:solidFill>
                  <a:schemeClr val="bg1"/>
                </a:solidFill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Normally these are most effective in the ectotrophic stage to interrupt the growth of hyphae and perithecia from spreading more inoculum.  </a:t>
            </a:r>
          </a:p>
          <a:p>
            <a:pPr marL="1028700" lvl="1" indent="-571500">
              <a:buFont typeface="Arial" pitchFamily="34" charset="0"/>
              <a:buChar char="•"/>
            </a:pPr>
            <a:endParaRPr 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592791" y="1524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</p:spTree>
    <p:extLst>
      <p:ext uri="{BB962C8B-B14F-4D97-AF65-F5344CB8AC3E}">
        <p14:creationId xmlns:p14="http://schemas.microsoft.com/office/powerpoint/2010/main" val="387336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7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0" y="-6626"/>
            <a:ext cx="9150626" cy="6940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74023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>
                    <a:schemeClr val="accent1"/>
                  </a:glow>
                  <a:reflection endPos="0" dir="5400000" sy="-100000" algn="bl" rotWithShape="0"/>
                </a:effectLst>
              </a:rPr>
              <a:t>© 2012 JG Prusa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effectLst>
                <a:glow>
                  <a:schemeClr val="accent1"/>
                </a:glow>
                <a:reflection endPos="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6300" y="1905000"/>
            <a:ext cx="8192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	</a:t>
            </a:r>
            <a:r>
              <a:rPr lang="en-US" sz="3600" b="1" i="1" u="sng" dirty="0" smtClean="0">
                <a:solidFill>
                  <a:srgbClr val="FF0000"/>
                </a:solidFill>
              </a:rPr>
              <a:t>Shizumi-</a:t>
            </a:r>
            <a:r>
              <a:rPr lang="en-US" sz="3600" b="1" i="1" u="sng" dirty="0" err="1" smtClean="0">
                <a:solidFill>
                  <a:srgbClr val="FF0000"/>
                </a:solidFill>
              </a:rPr>
              <a:t>Sho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2200" b="1" dirty="0" smtClean="0">
                <a:solidFill>
                  <a:schemeClr val="bg1"/>
                </a:solidFill>
              </a:rPr>
              <a:t>       </a:t>
            </a:r>
            <a:r>
              <a:rPr lang="en-US" sz="2200" b="1" dirty="0" smtClean="0">
                <a:solidFill>
                  <a:srgbClr val="FFFF00"/>
                </a:solidFill>
              </a:rPr>
              <a:t>ASK QUESTIONS!!</a:t>
            </a:r>
          </a:p>
          <a:p>
            <a:pPr marL="1028700" lvl="1" indent="-571500">
              <a:buFont typeface="Arial" pitchFamily="34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8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04900"/>
            <a:ext cx="2431200" cy="1823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577400"/>
            <a:ext cx="2431200" cy="1823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1" y="2604900"/>
            <a:ext cx="2431200" cy="1823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99" y="2604899"/>
            <a:ext cx="1582501" cy="17489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0955" y="4467761"/>
            <a:ext cx="17840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FF0000"/>
                </a:solidFill>
              </a:rPr>
              <a:t>잔디가 눕게 된 후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다시 일어나지 않는다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!</a:t>
            </a:r>
            <a:br>
              <a:rPr lang="en-US" altLang="ko-KR" sz="1600" b="1" dirty="0" smtClean="0">
                <a:solidFill>
                  <a:srgbClr val="FF0000"/>
                </a:solidFill>
              </a:rPr>
            </a:br>
            <a:r>
              <a:rPr lang="en-US" sz="1600" b="1" dirty="0" smtClean="0">
                <a:solidFill>
                  <a:srgbClr val="FF0000"/>
                </a:solidFill>
              </a:rPr>
              <a:t>Fall down, don’t come back up!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0" t="1124" r="18052" b="27318"/>
          <a:stretch/>
        </p:blipFill>
        <p:spPr>
          <a:xfrm>
            <a:off x="6934200" y="2604900"/>
            <a:ext cx="1892300" cy="1823400"/>
          </a:xfrm>
          <a:prstGeom prst="rect">
            <a:avLst/>
          </a:prstGeom>
        </p:spPr>
      </p:pic>
      <p:pic>
        <p:nvPicPr>
          <p:cNvPr id="2050" name="Picture 2" descr="KyushuMay24 013"/>
          <p:cNvPicPr>
            <a:picLocks noChangeAspect="1" noChangeArrowheads="1"/>
          </p:cNvPicPr>
          <p:nvPr/>
        </p:nvPicPr>
        <p:blipFill rotWithShape="1">
          <a:blip r:embed="rId11" cstate="print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85"/>
          <a:stretch/>
        </p:blipFill>
        <p:spPr bwMode="auto">
          <a:xfrm>
            <a:off x="6934200" y="4560977"/>
            <a:ext cx="18923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"/>
          <a:stretch/>
        </p:blipFill>
        <p:spPr>
          <a:xfrm>
            <a:off x="1925033" y="4586376"/>
            <a:ext cx="2423868" cy="1813640"/>
          </a:xfrm>
          <a:prstGeom prst="rect">
            <a:avLst/>
          </a:prstGeom>
        </p:spPr>
      </p:pic>
      <p:sp>
        <p:nvSpPr>
          <p:cNvPr id="18" name="Rectangle 3"/>
          <p:cNvSpPr/>
          <p:nvPr/>
        </p:nvSpPr>
        <p:spPr>
          <a:xfrm>
            <a:off x="592791" y="152400"/>
            <a:ext cx="794768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병해의 라이프 사이클 </a:t>
            </a:r>
            <a: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b="1" cap="small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Cycles </a:t>
            </a:r>
            <a:r>
              <a:rPr lang="en-US" sz="6000" b="1" cap="small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Pests</a:t>
            </a:r>
          </a:p>
        </p:txBody>
      </p:sp>
    </p:spTree>
    <p:extLst>
      <p:ext uri="{BB962C8B-B14F-4D97-AF65-F5344CB8AC3E}">
        <p14:creationId xmlns:p14="http://schemas.microsoft.com/office/powerpoint/2010/main" val="51859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colorTemperature colorTemp="8500"/>
                    </a14:imgEffect>
                    <a14:imgEffect>
                      <a14:saturation sat="245000"/>
                    </a14:imgEffect>
                    <a14:imgEffect>
                      <a14:brightnessContrast bright="-10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89" r="28458" b="-489"/>
          <a:stretch/>
        </p:blipFill>
        <p:spPr>
          <a:xfrm>
            <a:off x="2146" y="9473"/>
            <a:ext cx="9150626" cy="69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2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8CCE4"/>
      </a:hlink>
      <a:folHlink>
        <a:srgbClr val="B8CC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337</Words>
  <Application>Microsoft Office PowerPoint</Application>
  <PresentationFormat>On-screen Show (4:3)</PresentationFormat>
  <Paragraphs>103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화학품 살포 Chemical Applicators Information Resources, Labels / MSDS, Biology, Life Cycles, Wilt, Safety &amp; Medical, First Aid &amp; Emergency Actions, Handling, Mixing &amp; Loading, Cleaning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50</cp:revision>
  <dcterms:created xsi:type="dcterms:W3CDTF">2013-01-11T04:16:39Z</dcterms:created>
  <dcterms:modified xsi:type="dcterms:W3CDTF">2013-01-14T22:31:58Z</dcterms:modified>
</cp:coreProperties>
</file>