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comments/comment1.xml" ContentType="application/vnd.openxmlformats-officedocument.presentationml.comments+xml"/>
  <Override PartName="/ppt/tags/tag2.xml" ContentType="application/vnd.openxmlformats-officedocument.presentationml.tags+xml"/>
  <Override PartName="/ppt/notesSlides/notesSlide6.xml" ContentType="application/vnd.openxmlformats-officedocument.presentationml.notesSlide+xml"/>
  <Override PartName="/ppt/comments/comment2.xml" ContentType="application/vnd.openxmlformats-officedocument.presentationml.comments+xml"/>
  <Override PartName="/ppt/tags/tag3.xml" ContentType="application/vnd.openxmlformats-officedocument.presentationml.tags+xml"/>
  <Override PartName="/ppt/notesSlides/notesSlide7.xml" ContentType="application/vnd.openxmlformats-officedocument.presentationml.notesSlide+xml"/>
  <Override PartName="/ppt/comments/comment3.xml" ContentType="application/vnd.openxmlformats-officedocument.presentationml.comments+xml"/>
  <Override PartName="/ppt/tags/tag4.xml" ContentType="application/vnd.openxmlformats-officedocument.presentationml.tags+xml"/>
  <Override PartName="/ppt/notesSlides/notesSlide8.xml" ContentType="application/vnd.openxmlformats-officedocument.presentationml.notesSlide+xml"/>
  <Override PartName="/ppt/comments/comment4.xml" ContentType="application/vnd.openxmlformats-officedocument.presentationml.comments+xml"/>
  <Override PartName="/ppt/tags/tag5.xml" ContentType="application/vnd.openxmlformats-officedocument.presentationml.tags+xml"/>
  <Override PartName="/ppt/notesSlides/notesSlide9.xml" ContentType="application/vnd.openxmlformats-officedocument.presentationml.notesSlide+xml"/>
  <Override PartName="/ppt/comments/comment5.xml" ContentType="application/vnd.openxmlformats-officedocument.presentationml.comment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48" r:id="rId2"/>
    <p:sldId id="257" r:id="rId3"/>
    <p:sldId id="278" r:id="rId4"/>
    <p:sldId id="326" r:id="rId5"/>
    <p:sldId id="327" r:id="rId6"/>
    <p:sldId id="331" r:id="rId7"/>
    <p:sldId id="333" r:id="rId8"/>
    <p:sldId id="335" r:id="rId9"/>
    <p:sldId id="336" r:id="rId10"/>
    <p:sldId id="334" r:id="rId11"/>
    <p:sldId id="328" r:id="rId12"/>
    <p:sldId id="337" r:id="rId13"/>
    <p:sldId id="338" r:id="rId14"/>
    <p:sldId id="339" r:id="rId15"/>
    <p:sldId id="340" r:id="rId16"/>
    <p:sldId id="341" r:id="rId17"/>
    <p:sldId id="343" r:id="rId18"/>
    <p:sldId id="346" r:id="rId19"/>
    <p:sldId id="345" r:id="rId20"/>
    <p:sldId id="319" r:id="rId21"/>
    <p:sldId id="321" r:id="rId22"/>
    <p:sldId id="325" r:id="rId23"/>
    <p:sldId id="34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tharp" initials="c"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p:scale>
          <a:sx n="66" d="100"/>
          <a:sy n="66" d="100"/>
        </p:scale>
        <p:origin x="-1500" y="-2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11-19T10:55:34.942" idx="1">
    <p:pos x="10" y="10"/>
    <p:text>These are the the 4 modes of entry.</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0-11-19T11:40:07.899" idx="3">
    <p:pos x="10" y="10"/>
    <p:text>need to stress that acute toxicity testing is extremely expensive and accurate process of determining the short term toxicity of a product.
This is only 'short term' toxicity that occurs within seconds, minutes, or hours.  Most applicators over focus on acute toxicity and forget about chronic or delayed toxicity.  Acute toxicity and resulting signal word are based off an active and inert ingredients LD50 expressed in ppmillion.</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0-11-19T11:33:41.987" idx="5">
    <p:pos x="10" y="10"/>
    <p:text>Chonic toxicity is based off of long term exposure and EPA does mandate the testing of all active ingredients on rats.  Problems with this model:
1)  rats (6 months - 2 years) won't be exposed as long as many applicators (lifetime/20 - 40 years)
2) applicators are exposed to inert ingredients as well as active ingredients; rats only exposed to acute ingredients.
3)  applicators are subjected to a variety of other pesticide formulations which may act in a synergistic manner towards future health problems.  Rat studies are on 1 active ingredient only.
4)  applicators have a wide range of susceptibilities including immune system suppressions, fibromyalgia, asthma, allergies, and overal genetic variance which have been proven to cause differential effects depending on the applicator.  Rats in a short term study may not have this genetic variation or susceptibility.
Any examples?</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0-11-19T11:35:39.598" idx="6">
    <p:pos x="10" y="10"/>
    <p:text>This represents an individual with a susceptible immune system who misused one of our lowest toxicity insecticides 'pyrethrum'.  While misusing this product this indvidual developed rashes and sores on her hand.  This was from being overexposed to the pesticide and not wearing proper PPE and no storing pesticide product containers properly.  Pyrethrum is derived from the chrysanthamum flower and is considered a botanical.  Does that mean it is safe.?</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0-11-19T11:21:08.900" idx="4">
    <p:pos x="10" y="10"/>
    <p:text>These are they symptoms of carbamate and organophosphate poisoning which was common throughout the 60's, 70's, and 80's.  This is what most applicators are thinking about when they think of pesticide poisoning.  Many have been delisted by EPA in the last 20 years, but some still remain.  Most applicators use products which act quite different and have low acute toxicity as reflected by the signal word 'CAUTION'.  Are you still safe to be exposed?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E794D8-92C1-476D-AB97-05C6306101C6}" type="datetimeFigureOut">
              <a:rPr lang="en-US" smtClean="0"/>
              <a:pPr/>
              <a:t>1/15/2013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CAC163-E733-4B1E-86CB-ABB453676369}" type="slidenum">
              <a:rPr lang="en-US" smtClean="0"/>
              <a:pPr/>
              <a:t>‹#›</a:t>
            </a:fld>
            <a:endParaRPr lang="en-US"/>
          </a:p>
        </p:txBody>
      </p:sp>
    </p:spTree>
    <p:extLst>
      <p:ext uri="{BB962C8B-B14F-4D97-AF65-F5344CB8AC3E}">
        <p14:creationId xmlns:p14="http://schemas.microsoft.com/office/powerpoint/2010/main" val="3852398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AC163-E733-4B1E-86CB-ABB453676369}" type="slidenum">
              <a:rPr lang="en-US" smtClean="0"/>
              <a:pPr/>
              <a:t>2</a:t>
            </a:fld>
            <a:endParaRPr lang="en-US"/>
          </a:p>
        </p:txBody>
      </p:sp>
    </p:spTree>
    <p:extLst>
      <p:ext uri="{BB962C8B-B14F-4D97-AF65-F5344CB8AC3E}">
        <p14:creationId xmlns:p14="http://schemas.microsoft.com/office/powerpoint/2010/main" val="2073992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err="1" smtClean="0"/>
              <a:t>생물확적인</a:t>
            </a:r>
            <a:r>
              <a:rPr lang="ko-KR" altLang="en-US" dirty="0" smtClean="0"/>
              <a:t> 영향 효율</a:t>
            </a:r>
            <a:r>
              <a:rPr lang="en-US" altLang="ko-KR" dirty="0" smtClean="0"/>
              <a:t>, </a:t>
            </a:r>
            <a:r>
              <a:rPr lang="ko-KR" altLang="en-US" dirty="0" smtClean="0"/>
              <a:t>인간에게 최소한의 피해</a:t>
            </a:r>
            <a:r>
              <a:rPr lang="en-US" altLang="ko-KR" dirty="0" smtClean="0"/>
              <a:t>(</a:t>
            </a:r>
            <a:r>
              <a:rPr lang="ko-KR" altLang="en-US" dirty="0" smtClean="0"/>
              <a:t>골퍼</a:t>
            </a:r>
            <a:r>
              <a:rPr lang="en-US" altLang="ko-KR" dirty="0" smtClean="0"/>
              <a:t>, </a:t>
            </a:r>
            <a:r>
              <a:rPr lang="ko-KR" altLang="en-US" dirty="0" smtClean="0"/>
              <a:t>관리자</a:t>
            </a:r>
            <a:r>
              <a:rPr lang="en-US" altLang="ko-KR" dirty="0" smtClean="0"/>
              <a:t>),</a:t>
            </a:r>
            <a:r>
              <a:rPr lang="en-US" altLang="ko-KR" baseline="0" dirty="0" smtClean="0"/>
              <a:t> </a:t>
            </a:r>
            <a:r>
              <a:rPr lang="ko-KR" altLang="en-US" baseline="0" dirty="0" smtClean="0"/>
              <a:t>비용적인 효율</a:t>
            </a:r>
            <a:r>
              <a:rPr lang="en-US" altLang="ko-KR" baseline="0" dirty="0" smtClean="0"/>
              <a:t> </a:t>
            </a:r>
            <a:r>
              <a:rPr lang="ko-KR" altLang="en-US" baseline="0" dirty="0" smtClean="0"/>
              <a:t>측면을 고려하여 방법 선택</a:t>
            </a:r>
            <a:endParaRPr lang="en-US" altLang="ko-KR" baseline="0" dirty="0" smtClean="0"/>
          </a:p>
          <a:p>
            <a:r>
              <a:rPr lang="ko-KR" altLang="en-US" baseline="0" dirty="0" smtClean="0"/>
              <a:t>항상 제초제를 사용한다는 것이 아니라</a:t>
            </a:r>
            <a:r>
              <a:rPr lang="en-US" altLang="ko-KR" baseline="0" dirty="0" smtClean="0"/>
              <a:t>, </a:t>
            </a:r>
            <a:r>
              <a:rPr lang="ko-KR" altLang="en-US" baseline="0" dirty="0" smtClean="0"/>
              <a:t>사용하지 않고도 관리할 수 있는</a:t>
            </a:r>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err="1" smtClean="0"/>
              <a:t>사용전</a:t>
            </a:r>
            <a:r>
              <a:rPr lang="ko-KR" altLang="en-US" dirty="0" smtClean="0"/>
              <a:t> 제품에 대한 정보를 </a:t>
            </a:r>
            <a:r>
              <a:rPr lang="ko-KR" altLang="en-US" dirty="0" err="1" smtClean="0"/>
              <a:t>알아야하고</a:t>
            </a:r>
            <a:r>
              <a:rPr lang="en-US" altLang="ko-KR" dirty="0" smtClean="0"/>
              <a:t>, </a:t>
            </a:r>
            <a:r>
              <a:rPr lang="ko-KR" altLang="en-US" dirty="0" smtClean="0"/>
              <a:t>처리</a:t>
            </a:r>
            <a:r>
              <a:rPr lang="en-US" altLang="ko-KR" dirty="0" smtClean="0"/>
              <a:t>.</a:t>
            </a:r>
            <a:r>
              <a:rPr lang="ko-KR" altLang="en-US" dirty="0" smtClean="0"/>
              <a:t> 다루는 것을 </a:t>
            </a:r>
            <a:r>
              <a:rPr lang="ko-KR" altLang="en-US" dirty="0" err="1" smtClean="0"/>
              <a:t>알아야함</a:t>
            </a:r>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약품과  </a:t>
            </a:r>
            <a:r>
              <a:rPr lang="ko-KR" altLang="en-US" dirty="0" err="1" smtClean="0"/>
              <a:t>피해야하는</a:t>
            </a:r>
            <a:r>
              <a:rPr lang="ko-KR" altLang="en-US" dirty="0" smtClean="0"/>
              <a:t> 사항들 </a:t>
            </a:r>
            <a:r>
              <a:rPr lang="en-US" altLang="ko-KR" dirty="0" smtClean="0"/>
              <a:t>– </a:t>
            </a:r>
            <a:r>
              <a:rPr lang="ko-KR" altLang="en-US" dirty="0" smtClean="0"/>
              <a:t>안전한 장비 </a:t>
            </a:r>
            <a:r>
              <a:rPr lang="ko-KR" altLang="en-US" baseline="0" dirty="0" smtClean="0"/>
              <a:t> 흘리거나 떨어뜨리는 것 주의</a:t>
            </a:r>
            <a:r>
              <a:rPr lang="en-US" altLang="ko-KR" baseline="0" dirty="0" smtClean="0"/>
              <a:t>, </a:t>
            </a:r>
            <a:r>
              <a:rPr lang="ko-KR" altLang="en-US" baseline="0" dirty="0" smtClean="0"/>
              <a:t>손 눈 조심 </a:t>
            </a:r>
            <a:r>
              <a:rPr lang="en-US" altLang="ko-KR" baseline="0" dirty="0" smtClean="0"/>
              <a:t>, </a:t>
            </a:r>
            <a:r>
              <a:rPr lang="ko-KR" altLang="en-US" baseline="0" dirty="0" err="1" smtClean="0"/>
              <a:t>담배피거나</a:t>
            </a:r>
            <a:r>
              <a:rPr lang="ko-KR" altLang="en-US" baseline="0" dirty="0" smtClean="0"/>
              <a:t> 먹거나 </a:t>
            </a:r>
            <a:r>
              <a:rPr lang="ko-KR" altLang="en-US" baseline="0" dirty="0" err="1" smtClean="0"/>
              <a:t>화장실가기전에</a:t>
            </a:r>
            <a:r>
              <a:rPr lang="ko-KR" altLang="en-US" baseline="0" dirty="0" smtClean="0"/>
              <a:t> 꼭 </a:t>
            </a:r>
            <a:r>
              <a:rPr lang="ko-KR" altLang="en-US" baseline="0" dirty="0" err="1" smtClean="0"/>
              <a:t>씻어야함</a:t>
            </a:r>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dirty="0"/>
              <a:t>These are the 4 modes of entry</a:t>
            </a:r>
            <a:r>
              <a:rPr lang="en-US" dirty="0" smtClean="0"/>
              <a:t>.   </a:t>
            </a:r>
            <a:r>
              <a:rPr lang="ko-KR" altLang="en-US" dirty="0" smtClean="0"/>
              <a:t>유입경로의 </a:t>
            </a:r>
            <a:r>
              <a:rPr lang="en-US" altLang="ko-KR" dirty="0" smtClean="0"/>
              <a:t>4</a:t>
            </a:r>
            <a:r>
              <a:rPr lang="ko-KR" altLang="en-US" dirty="0" smtClean="0"/>
              <a:t>가지</a:t>
            </a:r>
            <a:r>
              <a:rPr lang="en-US" altLang="ko-KR" dirty="0" smtClean="0"/>
              <a:t>, </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r>
              <a:rPr lang="ko-KR" altLang="en-US" dirty="0" smtClean="0"/>
              <a:t>즉각적으로 반응하는 독성 </a:t>
            </a:r>
            <a:r>
              <a:rPr lang="en-US" altLang="ko-KR" dirty="0" smtClean="0"/>
              <a:t>–</a:t>
            </a:r>
            <a:r>
              <a:rPr lang="en-US" altLang="ko-KR" baseline="0" dirty="0" smtClean="0"/>
              <a:t> </a:t>
            </a:r>
            <a:r>
              <a:rPr lang="ko-KR" altLang="en-US" baseline="0" dirty="0" smtClean="0"/>
              <a:t>장기적인 영향을 </a:t>
            </a:r>
            <a:r>
              <a:rPr lang="ko-KR" altLang="en-US" baseline="0" dirty="0" err="1" smtClean="0"/>
              <a:t>주는것이</a:t>
            </a:r>
            <a:r>
              <a:rPr lang="ko-KR" altLang="en-US" baseline="0" dirty="0" smtClean="0"/>
              <a:t> 아니라 즉각적으로 나타나는 반응</a:t>
            </a:r>
            <a:r>
              <a:rPr lang="en-US" altLang="ko-KR" baseline="0" dirty="0" smtClean="0"/>
              <a:t>.</a:t>
            </a:r>
          </a:p>
          <a:p>
            <a:r>
              <a:rPr lang="ko-KR" altLang="en-US" baseline="0" dirty="0" smtClean="0"/>
              <a:t>같은 제품도 </a:t>
            </a:r>
            <a:r>
              <a:rPr lang="ko-KR" altLang="en-US" baseline="0" dirty="0" err="1" smtClean="0"/>
              <a:t>서로다른</a:t>
            </a:r>
            <a:r>
              <a:rPr lang="ko-KR" altLang="en-US" baseline="0" dirty="0" smtClean="0"/>
              <a:t> 독성을 </a:t>
            </a:r>
            <a:r>
              <a:rPr lang="ko-KR" altLang="en-US" baseline="0" dirty="0" err="1" smtClean="0"/>
              <a:t>나타내기도함</a:t>
            </a:r>
            <a:r>
              <a:rPr lang="en-US" altLang="ko-KR" baseline="0" dirty="0" smtClean="0"/>
              <a:t>, </a:t>
            </a:r>
            <a:endParaRPr lang="en-US" dirty="0" smtClean="0"/>
          </a:p>
          <a:p>
            <a:r>
              <a:rPr lang="en-US" dirty="0" smtClean="0"/>
              <a:t>Getting </a:t>
            </a:r>
            <a:r>
              <a:rPr lang="en-US" dirty="0"/>
              <a:t>a registration for a product usually takes millions of dollars and is a very expensive and time consuming process due to EPA registration compliance which all registrants need to comply with.  </a:t>
            </a:r>
          </a:p>
          <a:p>
            <a:endParaRPr lang="en-US" dirty="0"/>
          </a:p>
          <a:p>
            <a:r>
              <a:rPr lang="en-US" dirty="0"/>
              <a:t>Companies need to provide acute toxicological information based on the testing of a products active and inert ingredients on rats.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pPr marL="216233" indent="-216233"/>
            <a:r>
              <a:rPr lang="ko-KR" altLang="en-US" dirty="0" smtClean="0"/>
              <a:t>장기간 지속되는 독성</a:t>
            </a:r>
            <a:r>
              <a:rPr lang="en-US" altLang="ko-KR" dirty="0" smtClean="0"/>
              <a:t>, </a:t>
            </a:r>
            <a:r>
              <a:rPr lang="ko-KR" altLang="en-US" dirty="0" smtClean="0"/>
              <a:t>유효성분 </a:t>
            </a:r>
            <a:r>
              <a:rPr lang="ko-KR" altLang="en-US" dirty="0" err="1" smtClean="0"/>
              <a:t>테스팅</a:t>
            </a:r>
            <a:r>
              <a:rPr lang="ko-KR" altLang="en-US" dirty="0" smtClean="0"/>
              <a:t> </a:t>
            </a:r>
            <a:r>
              <a:rPr lang="en-US" altLang="ko-KR" dirty="0" smtClean="0"/>
              <a:t>, </a:t>
            </a:r>
            <a:r>
              <a:rPr lang="ko-KR" altLang="en-US" dirty="0" smtClean="0"/>
              <a:t>암</a:t>
            </a:r>
            <a:r>
              <a:rPr lang="en-US" altLang="ko-KR" dirty="0" smtClean="0"/>
              <a:t>, </a:t>
            </a:r>
            <a:r>
              <a:rPr lang="ko-KR" altLang="en-US" dirty="0" smtClean="0"/>
              <a:t>유전자 인체에 영향을 </a:t>
            </a:r>
            <a:r>
              <a:rPr lang="ko-KR" altLang="en-US" dirty="0" err="1" smtClean="0"/>
              <a:t>주게됨</a:t>
            </a:r>
            <a:r>
              <a:rPr lang="ko-KR" altLang="en-US" dirty="0" smtClean="0"/>
              <a:t> </a:t>
            </a:r>
            <a:endParaRPr lang="en-US" dirty="0" smtClean="0"/>
          </a:p>
          <a:p>
            <a:pPr marL="216233" indent="-216233"/>
            <a:r>
              <a:rPr lang="en-US" dirty="0" smtClean="0"/>
              <a:t>Chronic </a:t>
            </a:r>
            <a:r>
              <a:rPr lang="en-US" dirty="0"/>
              <a:t>toxicity testing is a very expensive process similar to acute testing.  However, a debate is ongoing as to whether this is enough.  This is because:</a:t>
            </a:r>
          </a:p>
          <a:p>
            <a:pPr marL="216233" indent="-216233"/>
            <a:endParaRPr lang="en-US" dirty="0"/>
          </a:p>
          <a:p>
            <a:pPr marL="216233" indent="-216233">
              <a:buFontTx/>
              <a:buAutoNum type="arabicParenR"/>
            </a:pPr>
            <a:r>
              <a:rPr lang="en-US" dirty="0"/>
              <a:t>currently it is not mandatory that registrants test inert ingredients for chronic toxicity.</a:t>
            </a:r>
          </a:p>
          <a:p>
            <a:pPr marL="216233" indent="-216233">
              <a:buFontTx/>
              <a:buAutoNum type="arabicParenR"/>
            </a:pPr>
            <a:r>
              <a:rPr lang="en-US" dirty="0"/>
              <a:t>Lifetime of rats and humans are vastly different (3 years versus up to 70 years)</a:t>
            </a:r>
          </a:p>
          <a:p>
            <a:pPr marL="216233" indent="-216233">
              <a:buFontTx/>
              <a:buAutoNum type="arabicParenR"/>
            </a:pPr>
            <a:r>
              <a:rPr lang="en-US" dirty="0"/>
              <a:t>Can not take into account  human individual immune system susceptibility or family genetic background which seems to be significant when assessing chronic toxicity.</a:t>
            </a:r>
          </a:p>
          <a:p>
            <a:pPr marL="216233" indent="-216233">
              <a:buFontTx/>
              <a:buAutoNum type="arabicParenR"/>
            </a:pPr>
            <a:endParaRPr lang="en-US" dirty="0"/>
          </a:p>
          <a:p>
            <a:pPr marL="216233" indent="-216233"/>
            <a:r>
              <a:rPr lang="en-US" dirty="0"/>
              <a:t>Registrants do test for chronic toxicity.  Chronic Toxicity Statements are placed on the product label.  However, this does not eliminate chronic toxicity problems that may exist if an applicator fails to follow the product label.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ko-KR" altLang="en-US" dirty="0" err="1" smtClean="0"/>
              <a:t>클로닉</a:t>
            </a:r>
            <a:r>
              <a:rPr lang="ko-KR" altLang="en-US" dirty="0" smtClean="0"/>
              <a:t> 독성에 노출</a:t>
            </a:r>
            <a:r>
              <a:rPr lang="ko-KR" altLang="en-US" baseline="0" dirty="0" smtClean="0"/>
              <a:t>  살충제 사용 시 노출 </a:t>
            </a:r>
            <a:endParaRPr lang="en-US" dirty="0" smtClean="0"/>
          </a:p>
          <a:p>
            <a:r>
              <a:rPr lang="en-US" dirty="0" smtClean="0"/>
              <a:t>This </a:t>
            </a:r>
            <a:r>
              <a:rPr lang="en-US" dirty="0"/>
              <a:t>is an example of an applicator who did not follow the product label of our lower toxicity insecticides (</a:t>
            </a:r>
            <a:r>
              <a:rPr lang="en-US" dirty="0" err="1"/>
              <a:t>permethrin</a:t>
            </a:r>
            <a:r>
              <a:rPr lang="en-US" dirty="0"/>
              <a:t>).</a:t>
            </a:r>
          </a:p>
          <a:p>
            <a:endParaRPr lang="en-US" dirty="0"/>
          </a:p>
          <a:p>
            <a:r>
              <a:rPr lang="en-US" dirty="0"/>
              <a:t>This individual seemed to have immune system problems in addition to being grossly negligent in following the product label (PPE, pesticide storage).</a:t>
            </a:r>
          </a:p>
          <a:p>
            <a:endParaRPr lang="en-US" dirty="0"/>
          </a:p>
          <a:p>
            <a:r>
              <a:rPr lang="en-US" dirty="0"/>
              <a:t>Slide on left and right are immune system reactions to </a:t>
            </a:r>
            <a:r>
              <a:rPr lang="en-US" dirty="0" err="1"/>
              <a:t>permethrin</a:t>
            </a:r>
            <a:r>
              <a:rPr lang="en-US" dirty="0"/>
              <a:t> causing skin rash, and lesions.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r>
              <a:rPr lang="ko-KR" altLang="en-US" dirty="0" smtClean="0"/>
              <a:t>독성에 따른 징후 </a:t>
            </a:r>
            <a:r>
              <a:rPr lang="en-US" altLang="ko-KR" dirty="0" smtClean="0"/>
              <a:t>, </a:t>
            </a:r>
            <a:r>
              <a:rPr lang="ko-KR" altLang="en-US" dirty="0" smtClean="0"/>
              <a:t>근육 통증 경련</a:t>
            </a:r>
            <a:r>
              <a:rPr lang="en-US" altLang="ko-KR" dirty="0" smtClean="0"/>
              <a:t>, </a:t>
            </a:r>
            <a:r>
              <a:rPr lang="ko-KR" altLang="en-US" dirty="0" smtClean="0"/>
              <a:t>폐에 </a:t>
            </a:r>
            <a:r>
              <a:rPr lang="ko-KR" altLang="en-US" dirty="0" err="1" smtClean="0"/>
              <a:t>물차는</a:t>
            </a:r>
            <a:r>
              <a:rPr lang="ko-KR" altLang="en-US" dirty="0" smtClean="0"/>
              <a:t> </a:t>
            </a:r>
            <a:r>
              <a:rPr lang="ko-KR" altLang="en-US" dirty="0" err="1" smtClean="0"/>
              <a:t>ㄱㅇ우</a:t>
            </a:r>
            <a:r>
              <a:rPr lang="en-US" altLang="ko-KR" dirty="0" smtClean="0"/>
              <a:t>, </a:t>
            </a:r>
            <a:r>
              <a:rPr lang="ko-KR" altLang="en-US" dirty="0" smtClean="0"/>
              <a:t>가슴 수축</a:t>
            </a:r>
            <a:r>
              <a:rPr lang="en-US" altLang="ko-KR" dirty="0" smtClean="0"/>
              <a:t>, </a:t>
            </a:r>
            <a:r>
              <a:rPr lang="ko-KR" altLang="en-US" dirty="0" smtClean="0"/>
              <a:t>땀</a:t>
            </a:r>
            <a:r>
              <a:rPr lang="en-US" altLang="ko-KR" dirty="0" smtClean="0"/>
              <a:t>, </a:t>
            </a:r>
            <a:r>
              <a:rPr lang="ko-KR" altLang="en-US" dirty="0" smtClean="0"/>
              <a:t>어지러움</a:t>
            </a:r>
            <a:r>
              <a:rPr lang="en-US" altLang="ko-KR" dirty="0" smtClean="0"/>
              <a:t>, </a:t>
            </a:r>
            <a:r>
              <a:rPr lang="ko-KR" altLang="en-US" dirty="0" smtClean="0"/>
              <a:t>두통</a:t>
            </a:r>
            <a:r>
              <a:rPr lang="en-US" altLang="ko-KR" dirty="0" smtClean="0"/>
              <a:t>, </a:t>
            </a:r>
            <a:r>
              <a:rPr lang="ko-KR" altLang="en-US" dirty="0" smtClean="0"/>
              <a:t>혼수상태</a:t>
            </a:r>
            <a:r>
              <a:rPr lang="en-US" altLang="ko-KR" dirty="0" smtClean="0"/>
              <a:t>, </a:t>
            </a:r>
            <a:r>
              <a:rPr lang="ko-KR" altLang="en-US" dirty="0" smtClean="0"/>
              <a:t>동공 축소</a:t>
            </a:r>
            <a:r>
              <a:rPr lang="en-US" altLang="ko-KR" dirty="0" smtClean="0"/>
              <a:t>, </a:t>
            </a:r>
            <a:r>
              <a:rPr lang="ko-KR" altLang="en-US" dirty="0" smtClean="0"/>
              <a:t>눈물</a:t>
            </a:r>
            <a:r>
              <a:rPr lang="en-US" altLang="ko-KR" dirty="0" smtClean="0"/>
              <a:t>, </a:t>
            </a:r>
            <a:r>
              <a:rPr lang="ko-KR" altLang="en-US" dirty="0" err="1" smtClean="0"/>
              <a:t>흘리는것</a:t>
            </a:r>
            <a:r>
              <a:rPr lang="ko-KR" altLang="en-US" dirty="0" smtClean="0"/>
              <a:t> 코 침</a:t>
            </a:r>
            <a:r>
              <a:rPr lang="en-US" altLang="ko-KR" dirty="0" smtClean="0"/>
              <a:t>, </a:t>
            </a:r>
            <a:r>
              <a:rPr lang="ko-KR" altLang="en-US" dirty="0" smtClean="0"/>
              <a:t>심장박동 상승</a:t>
            </a:r>
            <a:r>
              <a:rPr lang="en-US" altLang="ko-KR" dirty="0" smtClean="0"/>
              <a:t>, </a:t>
            </a:r>
            <a:r>
              <a:rPr lang="ko-KR" altLang="en-US" dirty="0" smtClean="0"/>
              <a:t>혈압 상승</a:t>
            </a:r>
            <a:r>
              <a:rPr lang="en-US" altLang="ko-KR" dirty="0" smtClean="0"/>
              <a:t>, </a:t>
            </a:r>
            <a:r>
              <a:rPr lang="ko-KR" altLang="en-US" dirty="0" smtClean="0"/>
              <a:t>구토</a:t>
            </a:r>
            <a:r>
              <a:rPr lang="en-US" altLang="ko-KR" dirty="0" smtClean="0"/>
              <a:t>, </a:t>
            </a:r>
            <a:r>
              <a:rPr lang="ko-KR" altLang="en-US" dirty="0" smtClean="0"/>
              <a:t>복통</a:t>
            </a:r>
            <a:r>
              <a:rPr lang="en-US" altLang="ko-KR" dirty="0" smtClean="0"/>
              <a:t>, </a:t>
            </a:r>
            <a:r>
              <a:rPr lang="ko-KR" altLang="en-US" dirty="0" smtClean="0"/>
              <a:t>설사</a:t>
            </a:r>
            <a:r>
              <a:rPr lang="en-US" altLang="ko-KR" dirty="0" smtClean="0"/>
              <a:t>, </a:t>
            </a:r>
            <a:r>
              <a:rPr lang="ko-KR" altLang="en-US" dirty="0" err="1" smtClean="0"/>
              <a:t>손떨림</a:t>
            </a:r>
            <a:r>
              <a:rPr lang="ko-KR" altLang="en-US" dirty="0" smtClean="0"/>
              <a:t> </a:t>
            </a:r>
            <a:r>
              <a:rPr lang="en-US" altLang="ko-KR" dirty="0" smtClean="0"/>
              <a:t>-----</a:t>
            </a:r>
            <a:r>
              <a:rPr lang="ko-KR" altLang="en-US" dirty="0" smtClean="0"/>
              <a:t>사용자는 이러한 증상에 대하여 주의 하고 발생시 조치 필요</a:t>
            </a:r>
            <a:endParaRPr lang="en-US" dirty="0" smtClean="0"/>
          </a:p>
          <a:p>
            <a:r>
              <a:rPr lang="en-US" dirty="0" smtClean="0"/>
              <a:t>For </a:t>
            </a:r>
            <a:r>
              <a:rPr lang="en-US" dirty="0"/>
              <a:t>example:  Toxicity </a:t>
            </a:r>
            <a:r>
              <a:rPr lang="en-US" dirty="0">
                <a:sym typeface="Wingdings" pitchFamily="2" charset="2"/>
              </a:rPr>
              <a:t>  Pesticide Poisoning</a:t>
            </a:r>
            <a:endParaRPr lang="en-US" dirty="0"/>
          </a:p>
          <a:p>
            <a:endParaRPr lang="en-US" dirty="0"/>
          </a:p>
          <a:p>
            <a:r>
              <a:rPr lang="en-US" dirty="0"/>
              <a:t>These are the acute effects of pesticide poisoning with the use of </a:t>
            </a:r>
            <a:r>
              <a:rPr lang="en-US" dirty="0" err="1"/>
              <a:t>carbamate</a:t>
            </a:r>
            <a:r>
              <a:rPr lang="en-US" dirty="0"/>
              <a:t> and / or organophosphate insecticides.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개인 보호 장구</a:t>
            </a:r>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a:xfrm>
            <a:off x="1108075" y="725488"/>
            <a:ext cx="4570413" cy="3429000"/>
          </a:xfrm>
          <a:ln/>
        </p:spPr>
      </p:sp>
      <p:sp>
        <p:nvSpPr>
          <p:cNvPr id="185347" name="Rectangle 3"/>
          <p:cNvSpPr>
            <a:spLocks noGrp="1" noChangeArrowheads="1"/>
          </p:cNvSpPr>
          <p:nvPr>
            <p:ph type="body" idx="1"/>
          </p:nvPr>
        </p:nvSpPr>
        <p:spPr/>
        <p:txBody>
          <a:bodyPr/>
          <a:lstStyle/>
          <a:p>
            <a:r>
              <a:rPr lang="ko-KR" altLang="en-US" dirty="0" err="1" smtClean="0"/>
              <a:t>믹싱할때</a:t>
            </a:r>
            <a:r>
              <a:rPr lang="ko-KR" altLang="en-US" dirty="0" smtClean="0"/>
              <a:t> 가장 위험 </a:t>
            </a:r>
            <a:endParaRPr lang="en-US" dirty="0" smtClean="0"/>
          </a:p>
          <a:p>
            <a:r>
              <a:rPr lang="en-US" dirty="0" smtClean="0"/>
              <a:t>Product </a:t>
            </a:r>
            <a:r>
              <a:rPr lang="en-US" dirty="0"/>
              <a:t>label will describe the type of respirator needed.</a:t>
            </a:r>
          </a:p>
        </p:txBody>
      </p:sp>
      <p:pic>
        <p:nvPicPr>
          <p:cNvPr id="185348" name="Picture 4" descr="simple basic mask to to properly fit over nose and mou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2249714"/>
            <a:ext cx="2571750" cy="18687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응 급 조치 방법</a:t>
            </a:r>
            <a:endParaRPr lang="en-US" altLang="ko-KR" dirty="0" smtClean="0"/>
          </a:p>
          <a:p>
            <a:r>
              <a:rPr lang="ko-KR" altLang="en-US" dirty="0" smtClean="0"/>
              <a:t>노출 시 </a:t>
            </a:r>
            <a:r>
              <a:rPr lang="ko-KR" altLang="en-US" dirty="0" err="1" smtClean="0"/>
              <a:t>처리해야하는</a:t>
            </a:r>
            <a:r>
              <a:rPr lang="ko-KR" altLang="en-US" dirty="0" smtClean="0"/>
              <a:t> 방법 </a:t>
            </a:r>
            <a:endParaRPr lang="en-US" altLang="ko-KR" dirty="0" smtClean="0"/>
          </a:p>
          <a:p>
            <a:pPr>
              <a:buFontTx/>
              <a:buChar char="-"/>
            </a:pPr>
            <a:r>
              <a:rPr lang="ko-KR" altLang="en-US" dirty="0" smtClean="0"/>
              <a:t>캘리포니아  사용자 검사</a:t>
            </a:r>
            <a:r>
              <a:rPr lang="en-US" altLang="ko-KR" dirty="0" smtClean="0"/>
              <a:t>(</a:t>
            </a:r>
            <a:r>
              <a:rPr lang="ko-KR" altLang="en-US" dirty="0" smtClean="0"/>
              <a:t>정기적으로 실시</a:t>
            </a:r>
            <a:r>
              <a:rPr lang="en-US" altLang="ko-KR" dirty="0" smtClean="0"/>
              <a:t>-</a:t>
            </a:r>
            <a:r>
              <a:rPr lang="en-US" altLang="ko-KR" baseline="0" dirty="0" smtClean="0"/>
              <a:t> </a:t>
            </a:r>
            <a:r>
              <a:rPr lang="ko-KR" altLang="en-US" baseline="0" dirty="0" smtClean="0"/>
              <a:t>혈액검사 등</a:t>
            </a:r>
            <a:r>
              <a:rPr lang="en-US" altLang="ko-KR" baseline="0" dirty="0" smtClean="0"/>
              <a:t>)</a:t>
            </a:r>
          </a:p>
          <a:p>
            <a:pPr>
              <a:buFontTx/>
              <a:buNone/>
            </a:pPr>
            <a:r>
              <a:rPr lang="en-US" altLang="ko-KR" dirty="0" smtClean="0"/>
              <a:t> </a:t>
            </a:r>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심각하게 노출 </a:t>
            </a:r>
            <a:r>
              <a:rPr lang="ko-KR" altLang="en-US" dirty="0" err="1" smtClean="0"/>
              <a:t>되엇을때</a:t>
            </a:r>
            <a:r>
              <a:rPr lang="en-US" altLang="ko-KR" dirty="0" smtClean="0"/>
              <a:t>.</a:t>
            </a:r>
          </a:p>
          <a:p>
            <a:r>
              <a:rPr lang="ko-KR" altLang="en-US" dirty="0" smtClean="0"/>
              <a:t>라벨</a:t>
            </a:r>
            <a:r>
              <a:rPr lang="en-US" altLang="ko-KR" dirty="0" smtClean="0"/>
              <a:t>,</a:t>
            </a:r>
            <a:r>
              <a:rPr lang="en-US" altLang="ko-KR" baseline="0" dirty="0" smtClean="0"/>
              <a:t> </a:t>
            </a:r>
            <a:r>
              <a:rPr lang="ko-KR" altLang="en-US" baseline="0" dirty="0" smtClean="0"/>
              <a:t>제품 자료를 가져가서 확인 </a:t>
            </a:r>
            <a:r>
              <a:rPr lang="ko-KR" altLang="en-US" baseline="0" dirty="0" err="1" smtClean="0"/>
              <a:t>시켜야함</a:t>
            </a:r>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이동 방법 </a:t>
            </a:r>
            <a:r>
              <a:rPr lang="en-US" altLang="ko-KR" dirty="0" smtClean="0"/>
              <a:t>- </a:t>
            </a:r>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저장</a:t>
            </a:r>
            <a:endParaRPr lang="en-US" altLang="ko-KR" dirty="0" smtClean="0"/>
          </a:p>
          <a:p>
            <a:r>
              <a:rPr lang="ko-KR" altLang="en-US" dirty="0" smtClean="0"/>
              <a:t>종자</a:t>
            </a:r>
            <a:r>
              <a:rPr lang="en-US" altLang="ko-KR" dirty="0" smtClean="0"/>
              <a:t>, </a:t>
            </a:r>
            <a:r>
              <a:rPr lang="ko-KR" altLang="en-US" dirty="0" smtClean="0"/>
              <a:t>식물관련</a:t>
            </a:r>
            <a:r>
              <a:rPr lang="en-US" altLang="ko-KR" dirty="0" smtClean="0"/>
              <a:t>, </a:t>
            </a:r>
            <a:r>
              <a:rPr lang="ko-KR" altLang="en-US" dirty="0" smtClean="0"/>
              <a:t>비료등과 같이 두면 안됨</a:t>
            </a:r>
            <a:r>
              <a:rPr lang="en-US" altLang="ko-KR" dirty="0" smtClean="0"/>
              <a:t>,</a:t>
            </a:r>
          </a:p>
          <a:p>
            <a:r>
              <a:rPr lang="ko-KR" altLang="en-US" dirty="0" smtClean="0"/>
              <a:t>항시 </a:t>
            </a:r>
            <a:r>
              <a:rPr lang="ko-KR" altLang="en-US" dirty="0" err="1" smtClean="0"/>
              <a:t>잠겨져야하고</a:t>
            </a:r>
            <a:r>
              <a:rPr lang="ko-KR" altLang="en-US" dirty="0" smtClean="0"/>
              <a:t> </a:t>
            </a:r>
            <a:r>
              <a:rPr lang="en-US" altLang="ko-KR" dirty="0" smtClean="0"/>
              <a:t>, </a:t>
            </a:r>
            <a:r>
              <a:rPr lang="ko-KR" altLang="en-US" dirty="0" smtClean="0"/>
              <a:t>접근의 제한을 두어야 함</a:t>
            </a:r>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err="1" smtClean="0"/>
              <a:t>적용시</a:t>
            </a:r>
            <a:r>
              <a:rPr lang="en-US" altLang="ko-KR" dirty="0" smtClean="0"/>
              <a:t>(</a:t>
            </a:r>
            <a:r>
              <a:rPr lang="ko-KR" altLang="en-US" dirty="0" smtClean="0"/>
              <a:t>살포</a:t>
            </a:r>
            <a:r>
              <a:rPr lang="en-US" altLang="ko-KR" dirty="0" smtClean="0"/>
              <a:t>)  </a:t>
            </a:r>
            <a:r>
              <a:rPr lang="ko-KR" altLang="en-US" dirty="0" smtClean="0"/>
              <a:t>흐르지 않고 흡수되고</a:t>
            </a:r>
            <a:r>
              <a:rPr lang="en-US" altLang="ko-KR" dirty="0" smtClean="0"/>
              <a:t>, </a:t>
            </a:r>
            <a:r>
              <a:rPr lang="ko-KR" altLang="en-US" dirty="0" err="1" smtClean="0"/>
              <a:t>흘려보ㅓ내지지</a:t>
            </a:r>
            <a:r>
              <a:rPr lang="ko-KR" altLang="en-US" baseline="0" dirty="0" smtClean="0"/>
              <a:t> 않아야 하고 다른 지역으로 </a:t>
            </a:r>
            <a:r>
              <a:rPr lang="ko-KR" altLang="en-US" baseline="0" dirty="0" err="1" smtClean="0"/>
              <a:t>옮겨지게ㅐ</a:t>
            </a:r>
            <a:r>
              <a:rPr lang="ko-KR" altLang="en-US" baseline="0" dirty="0" smtClean="0"/>
              <a:t> 하면 안됨</a:t>
            </a:r>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AC163-E733-4B1E-86CB-ABB453676369}" type="slidenum">
              <a:rPr lang="en-US" smtClean="0"/>
              <a:pPr/>
              <a:t>21</a:t>
            </a:fld>
            <a:endParaRPr lang="en-US"/>
          </a:p>
        </p:txBody>
      </p:sp>
    </p:spTree>
    <p:extLst>
      <p:ext uri="{BB962C8B-B14F-4D97-AF65-F5344CB8AC3E}">
        <p14:creationId xmlns:p14="http://schemas.microsoft.com/office/powerpoint/2010/main" val="195882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51CAC163-E733-4B1E-86CB-ABB453676369}"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5EB997-7862-4668-A79C-D8D382CE10D4}"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3839273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5EB997-7862-4668-A79C-D8D382CE10D4}"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3069366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5EB997-7862-4668-A79C-D8D382CE10D4}"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3231349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5EB997-7862-4668-A79C-D8D382CE10D4}" type="datetimeFigureOut">
              <a:rPr lang="en-US" smtClean="0"/>
              <a:pPr/>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2795264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5EB997-7862-4668-A79C-D8D382CE10D4}" type="datetimeFigureOut">
              <a:rPr lang="en-US" smtClean="0"/>
              <a:pPr/>
              <a:t>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3829195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5EB997-7862-4668-A79C-D8D382CE10D4}" type="datetimeFigureOut">
              <a:rPr lang="en-US" smtClean="0"/>
              <a:pPr/>
              <a:t>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1944495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EB997-7862-4668-A79C-D8D382CE10D4}" type="datetimeFigureOut">
              <a:rPr lang="en-US" smtClean="0"/>
              <a:pPr/>
              <a:t>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3358172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5EB997-7862-4668-A79C-D8D382CE10D4}" type="datetimeFigureOut">
              <a:rPr lang="en-US" smtClean="0"/>
              <a:pPr/>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445509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5EB997-7862-4668-A79C-D8D382CE10D4}" type="datetimeFigureOut">
              <a:rPr lang="en-US" smtClean="0"/>
              <a:pPr/>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1258247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5EB997-7862-4668-A79C-D8D382CE10D4}"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413908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5EB997-7862-4668-A79C-D8D382CE10D4}"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F9958-5548-45AF-97AB-D9936CECEC32}" type="slidenum">
              <a:rPr lang="en-US" smtClean="0"/>
              <a:pPr/>
              <a:t>‹#›</a:t>
            </a:fld>
            <a:endParaRPr lang="en-US"/>
          </a:p>
        </p:txBody>
      </p:sp>
    </p:spTree>
    <p:extLst>
      <p:ext uri="{BB962C8B-B14F-4D97-AF65-F5344CB8AC3E}">
        <p14:creationId xmlns:p14="http://schemas.microsoft.com/office/powerpoint/2010/main" val="2866091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EB997-7862-4668-A79C-D8D382CE10D4}" type="datetimeFigureOut">
              <a:rPr lang="en-US" smtClean="0"/>
              <a:pPr/>
              <a:t>1/15/2013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F9958-5548-45AF-97AB-D9936CECEC32}" type="slidenum">
              <a:rPr lang="en-US" smtClean="0"/>
              <a:pPr/>
              <a:t>‹#›</a:t>
            </a:fld>
            <a:endParaRPr lang="en-US"/>
          </a:p>
        </p:txBody>
      </p:sp>
    </p:spTree>
    <p:extLst>
      <p:ext uri="{BB962C8B-B14F-4D97-AF65-F5344CB8AC3E}">
        <p14:creationId xmlns:p14="http://schemas.microsoft.com/office/powerpoint/2010/main" val="1030185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gif"/><Relationship Id="rId13" Type="http://schemas.openxmlformats.org/officeDocument/2006/relationships/hyperlink" Target="http://www.golfplan.com/" TargetMode="External"/><Relationship Id="rId18"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hyperlink" Target="http://www.nicklaus.com/design/overview.php" TargetMode="External"/><Relationship Id="rId12" Type="http://schemas.openxmlformats.org/officeDocument/2006/relationships/image" Target="../media/image6.jpeg"/><Relationship Id="rId17" Type="http://schemas.openxmlformats.org/officeDocument/2006/relationships/hyperlink" Target="http://www.syngenta.com/global/corporate/en/products-and-innovation/product-brands/lawn-and-garden/turf-and-landscape/Pages/turf-and-landscape.aspx" TargetMode="External"/><Relationship Id="rId2" Type="http://schemas.openxmlformats.org/officeDocument/2006/relationships/notesSlide" Target="../notesSlides/notesSlide1.xml"/><Relationship Id="rId16"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hyperlink" Target="http://www.hydrogold.com/" TargetMode="External"/><Relationship Id="rId5" Type="http://schemas.openxmlformats.org/officeDocument/2006/relationships/hyperlink" Target="http://www.sky72.com/" TargetMode="External"/><Relationship Id="rId15" Type="http://schemas.openxmlformats.org/officeDocument/2006/relationships/hyperlink" Target="http://www.toro.com/ko-kr/Pages/default.aspx" TargetMode="External"/><Relationship Id="rId10" Type="http://schemas.openxmlformats.org/officeDocument/2006/relationships/image" Target="../media/image5.png"/><Relationship Id="rId4" Type="http://schemas.microsoft.com/office/2007/relationships/hdphoto" Target="../media/hdphoto1.wdp"/><Relationship Id="rId9" Type="http://schemas.openxmlformats.org/officeDocument/2006/relationships/hyperlink" Target="http://www.agif.asia/" TargetMode="External"/><Relationship Id="rId1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comments" Target="../comments/comment1.xml"/><Relationship Id="rId4" Type="http://schemas.openxmlformats.org/officeDocument/2006/relationships/image" Target="../media/image13.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comments" Target="../comments/comment2.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comments" Target="../comments/comment3.xml"/><Relationship Id="rId5" Type="http://schemas.microsoft.com/office/2007/relationships/hdphoto" Target="../media/hdphoto1.wdp"/><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comments" Target="../comments/comment4.xml"/><Relationship Id="rId3" Type="http://schemas.openxmlformats.org/officeDocument/2006/relationships/notesSlide" Target="../notesSlides/notesSlide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comments" Target="../comments/comment5.xml"/><Relationship Id="rId4"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20.w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wmf"/><Relationship Id="rId5" Type="http://schemas.openxmlformats.org/officeDocument/2006/relationships/image" Target="../media/image18.jpe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11.xml"/><Relationship Id="rId7"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1.jpeg"/><Relationship Id="rId5" Type="http://schemas.microsoft.com/office/2007/relationships/hdphoto" Target="../media/hdphoto1.wdp"/><Relationship Id="rId4" Type="http://schemas.openxmlformats.org/officeDocument/2006/relationships/image" Target="../media/image10.jpeg"/><Relationship Id="rId9"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7.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3000"/>
                    </a14:imgEffect>
                    <a14:imgEffect>
                      <a14:colorTemperature colorTemp="8500"/>
                    </a14:imgEffect>
                    <a14:imgEffect>
                      <a14:saturation sat="245000"/>
                    </a14:imgEffect>
                    <a14:imgEffect>
                      <a14:brightnessContrast bright="-9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2" name="TextBox 1"/>
          <p:cNvSpPr txBox="1"/>
          <p:nvPr/>
        </p:nvSpPr>
        <p:spPr>
          <a:xfrm>
            <a:off x="228600" y="2057400"/>
            <a:ext cx="8763000" cy="3785652"/>
          </a:xfrm>
          <a:prstGeom prst="rect">
            <a:avLst/>
          </a:prstGeom>
          <a:noFill/>
        </p:spPr>
        <p:txBody>
          <a:bodyPr wrap="square" rtlCol="0">
            <a:spAutoFit/>
          </a:bodyPr>
          <a:lstStyle/>
          <a:p>
            <a:pPr algn="ctr"/>
            <a:r>
              <a:rPr lang="en-US" sz="8000" b="1" dirty="0" smtClean="0">
                <a:solidFill>
                  <a:schemeClr val="bg1">
                    <a:lumMod val="95000"/>
                  </a:schemeClr>
                </a:solidFill>
                <a:effectLst>
                  <a:outerShdw blurRad="50800" dist="152400" dir="5400000" algn="ctr" rotWithShape="0">
                    <a:srgbClr val="000000">
                      <a:alpha val="43137"/>
                    </a:srgbClr>
                  </a:outerShdw>
                </a:effectLst>
              </a:rPr>
              <a:t>Chemical Applicator Training</a:t>
            </a:r>
          </a:p>
          <a:p>
            <a:pPr algn="ctr"/>
            <a:r>
              <a:rPr lang="en-US" sz="8000" b="1" cap="small" dirty="0" smtClean="0">
                <a:solidFill>
                  <a:schemeClr val="bg1">
                    <a:lumMod val="95000"/>
                  </a:schemeClr>
                </a:solidFill>
                <a:effectLst>
                  <a:outerShdw blurRad="50800" dist="152400" dir="5400000" algn="ctr" rotWithShape="0">
                    <a:srgbClr val="000000">
                      <a:alpha val="43137"/>
                    </a:srgbClr>
                  </a:outerShdw>
                </a:effectLst>
              </a:rPr>
              <a:t>Safety </a:t>
            </a:r>
            <a:r>
              <a:rPr lang="en-US" sz="8000" b="1" cap="small" smtClean="0">
                <a:solidFill>
                  <a:schemeClr val="bg1">
                    <a:lumMod val="95000"/>
                  </a:schemeClr>
                </a:solidFill>
                <a:effectLst>
                  <a:outerShdw blurRad="50800" dist="152400" dir="5400000" algn="ctr" rotWithShape="0">
                    <a:srgbClr val="000000">
                      <a:alpha val="43137"/>
                    </a:srgbClr>
                  </a:outerShdw>
                </a:effectLst>
              </a:rPr>
              <a:t>&amp; Health</a:t>
            </a:r>
            <a:endParaRPr lang="en-US" sz="8000" b="1" cap="small" dirty="0" smtClean="0">
              <a:solidFill>
                <a:schemeClr val="bg1">
                  <a:lumMod val="95000"/>
                </a:schemeClr>
              </a:solidFill>
              <a:effectLst>
                <a:outerShdw blurRad="50800" dist="152400" dir="5400000" algn="ctr" rotWithShape="0">
                  <a:srgbClr val="000000">
                    <a:alpha val="43137"/>
                  </a:srgbClr>
                </a:outerShdw>
              </a:effectLst>
            </a:endParaRPr>
          </a:p>
        </p:txBody>
      </p:sp>
    </p:spTree>
    <p:extLst>
      <p:ext uri="{BB962C8B-B14F-4D97-AF65-F5344CB8AC3E}">
        <p14:creationId xmlns:p14="http://schemas.microsoft.com/office/powerpoint/2010/main" val="415004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6626" y="3033"/>
            <a:ext cx="9150626" cy="6940826"/>
          </a:xfrm>
          <a:prstGeom prst="rect">
            <a:avLst/>
          </a:prstGeom>
        </p:spPr>
      </p:pic>
      <p:sp>
        <p:nvSpPr>
          <p:cNvPr id="2" name="Title 1"/>
          <p:cNvSpPr>
            <a:spLocks noGrp="1"/>
          </p:cNvSpPr>
          <p:nvPr>
            <p:ph type="ctrTitle"/>
          </p:nvPr>
        </p:nvSpPr>
        <p:spPr>
          <a:xfrm>
            <a:off x="-6626" y="3033"/>
            <a:ext cx="9127435" cy="1600200"/>
          </a:xfrm>
        </p:spPr>
        <p:txBody>
          <a:bodyPr>
            <a:normAutofit fontScale="90000"/>
          </a:bodyPr>
          <a:lstStyle/>
          <a:p>
            <a:r>
              <a:rPr lang="en-US" sz="4800" dirty="0" smtClean="0">
                <a:solidFill>
                  <a:srgbClr val="FFFF00"/>
                </a:solidFill>
              </a:rPr>
              <a:t>Chemical Applicators</a:t>
            </a:r>
            <a:r>
              <a:rPr lang="en-US" dirty="0" smtClean="0">
                <a:solidFill>
                  <a:srgbClr val="FFFF00"/>
                </a:solidFill>
              </a:rPr>
              <a:t/>
            </a:r>
            <a:br>
              <a:rPr lang="en-US" dirty="0" smtClean="0">
                <a:solidFill>
                  <a:srgbClr val="FFFF00"/>
                </a:solidFill>
              </a:rPr>
            </a:br>
            <a:r>
              <a:rPr lang="en-US" sz="2400" dirty="0">
                <a:solidFill>
                  <a:srgbClr val="FFFF00"/>
                </a:solidFill>
              </a:rPr>
              <a:t>I</a:t>
            </a:r>
            <a:r>
              <a:rPr lang="en-US" sz="2400" dirty="0" smtClean="0">
                <a:solidFill>
                  <a:srgbClr val="FFFF00"/>
                </a:solidFill>
              </a:rPr>
              <a:t>nformation Resources, Labels / MSDS, Biology, Life Cycles, Wilt, Safety &amp; Medical, </a:t>
            </a:r>
            <a:r>
              <a:rPr lang="en-US" sz="2400" dirty="0">
                <a:solidFill>
                  <a:srgbClr val="FFFF00"/>
                </a:solidFill>
              </a:rPr>
              <a:t>First Aid &amp; Emergency </a:t>
            </a:r>
            <a:r>
              <a:rPr lang="en-US" sz="2400" dirty="0" smtClean="0">
                <a:solidFill>
                  <a:srgbClr val="FFFF00"/>
                </a:solidFill>
              </a:rPr>
              <a:t>Actions, Handling, Mixing &amp; Loading, Cleaning</a:t>
            </a:r>
            <a:endParaRPr lang="en-US" sz="2400" dirty="0">
              <a:solidFill>
                <a:srgbClr val="FFFF00"/>
              </a:solidFill>
            </a:endParaRPr>
          </a:p>
        </p:txBody>
      </p:sp>
      <p:sp>
        <p:nvSpPr>
          <p:cNvPr id="5" name="TextBox 4"/>
          <p:cNvSpPr txBox="1"/>
          <p:nvPr/>
        </p:nvSpPr>
        <p:spPr>
          <a:xfrm>
            <a:off x="415786" y="1676400"/>
            <a:ext cx="8305799" cy="2492990"/>
          </a:xfrm>
          <a:prstGeom prst="rect">
            <a:avLst/>
          </a:prstGeom>
          <a:noFill/>
        </p:spPr>
        <p:txBody>
          <a:bodyPr wrap="square" rtlCol="0">
            <a:spAutoFit/>
          </a:bodyPr>
          <a:lstStyle/>
          <a:p>
            <a:pPr algn="ctr"/>
            <a:r>
              <a:rPr lang="en-US" sz="2400" dirty="0" smtClean="0">
                <a:solidFill>
                  <a:schemeClr val="bg1"/>
                </a:solidFill>
              </a:rPr>
              <a:t>Mr. James Graham Prusa, Director Golf Course &amp; Lab</a:t>
            </a:r>
          </a:p>
          <a:p>
            <a:pPr algn="ctr"/>
            <a:r>
              <a:rPr lang="en-US" sz="2400" dirty="0" smtClean="0">
                <a:solidFill>
                  <a:schemeClr val="bg1"/>
                </a:solidFill>
              </a:rPr>
              <a:t>&amp;</a:t>
            </a:r>
          </a:p>
          <a:p>
            <a:pPr algn="ctr"/>
            <a:r>
              <a:rPr lang="en-US" sz="2400" dirty="0" smtClean="0">
                <a:solidFill>
                  <a:schemeClr val="bg1"/>
                </a:solidFill>
              </a:rPr>
              <a:t>Mr. Lee </a:t>
            </a:r>
            <a:r>
              <a:rPr lang="en-US" sz="2400" dirty="0" err="1" smtClean="0">
                <a:solidFill>
                  <a:schemeClr val="bg1"/>
                </a:solidFill>
              </a:rPr>
              <a:t>Hyo</a:t>
            </a:r>
            <a:r>
              <a:rPr lang="en-US" sz="2400" dirty="0" smtClean="0">
                <a:solidFill>
                  <a:schemeClr val="bg1"/>
                </a:solidFill>
              </a:rPr>
              <a:t>-Soon, Golf Course Superintendent, Lake &amp; Classic</a:t>
            </a:r>
          </a:p>
          <a:p>
            <a:pPr algn="ctr"/>
            <a:endParaRPr lang="en-US" sz="2400" dirty="0" smtClean="0">
              <a:solidFill>
                <a:schemeClr val="bg1"/>
              </a:solidFill>
            </a:endParaRPr>
          </a:p>
          <a:p>
            <a:pPr algn="ctr"/>
            <a:endParaRPr lang="en-US" sz="2400" dirty="0">
              <a:solidFill>
                <a:schemeClr val="bg1"/>
              </a:solidFill>
            </a:endParaRPr>
          </a:p>
          <a:p>
            <a:pPr algn="ctr"/>
            <a:r>
              <a:rPr lang="en-US" dirty="0" smtClean="0">
                <a:solidFill>
                  <a:schemeClr val="bg1"/>
                </a:solidFill>
              </a:rPr>
              <a:t>Presented by SKY72 and industry cooperators  – Winter Seminar Series</a:t>
            </a:r>
          </a:p>
          <a:p>
            <a:pPr algn="ctr"/>
            <a:r>
              <a:rPr lang="en-US" dirty="0" smtClean="0">
                <a:solidFill>
                  <a:schemeClr val="bg1"/>
                </a:solidFill>
              </a:rPr>
              <a:t>January 15 &amp; 23, 2013 at SKY72</a:t>
            </a:r>
            <a:endParaRPr lang="en-US" dirty="0">
              <a:solidFill>
                <a:srgbClr val="FFFF00"/>
              </a:solidFill>
            </a:endParaRPr>
          </a:p>
        </p:txBody>
      </p:sp>
      <p:pic>
        <p:nvPicPr>
          <p:cNvPr id="1027" name="Picture 3" descr="http://72.172.133.66/KoreanWinterSeminars/images_kr/logo_sky72.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7738" y="4459041"/>
            <a:ext cx="1971675" cy="1047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72.172.133.66/KoreanWinterSeminars/images_kr/NicklausDesignGroup_logo.gif">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6663" y="4583474"/>
            <a:ext cx="2573338" cy="90292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72.172.133.66/KoreanWinterSeminars/2013Seminars/images/agif.bmp">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4764" y="5624511"/>
            <a:ext cx="1841236" cy="9547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72.172.133.66/KoreanWinterSeminars/2013Seminars/images/hydrogold.jp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13109" y="5764235"/>
            <a:ext cx="2085975" cy="7239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72.172.133.66/KoreanWinterSeminars/images_kr/golfplan.jpg">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871993" y="5624510"/>
            <a:ext cx="2244870" cy="9547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72.172.133.66/KoreanWinterSeminars/images_kr/toro-logo.jpg">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620000" y="5634671"/>
            <a:ext cx="125730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72.172.133.66/KoreanWinterSeminars/images_kr/syngenta_logo.png">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189413" y="-784225"/>
            <a:ext cx="1371600" cy="48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4303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3"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
        <p:nvSpPr>
          <p:cNvPr id="5" name="Rectangle 4"/>
          <p:cNvSpPr>
            <a:spLocks noGrp="1" noChangeArrowheads="1"/>
          </p:cNvSpPr>
          <p:nvPr/>
        </p:nvSpPr>
        <p:spPr bwMode="auto">
          <a:xfrm>
            <a:off x="228600" y="1372394"/>
            <a:ext cx="8686800" cy="5485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Blip>
                <a:blip r:embed="rId5"/>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6"/>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a:lstStyle>
          <a:p>
            <a:pPr>
              <a:lnSpc>
                <a:spcPct val="90000"/>
              </a:lnSpc>
              <a:buFont typeface="Arial" pitchFamily="34" charset="0"/>
              <a:buChar char="•"/>
            </a:pPr>
            <a:r>
              <a:rPr lang="ko-KR" altLang="en-US" dirty="0" smtClean="0">
                <a:solidFill>
                  <a:schemeClr val="bg1"/>
                </a:solidFill>
              </a:rPr>
              <a:t>사용시 유의사항 </a:t>
            </a:r>
            <a:r>
              <a:rPr lang="en-US" dirty="0" smtClean="0">
                <a:solidFill>
                  <a:schemeClr val="bg1"/>
                </a:solidFill>
              </a:rPr>
              <a:t>Use </a:t>
            </a:r>
            <a:r>
              <a:rPr lang="en-US" dirty="0">
                <a:solidFill>
                  <a:schemeClr val="bg1"/>
                </a:solidFill>
              </a:rPr>
              <a:t>the method </a:t>
            </a:r>
            <a:r>
              <a:rPr lang="en-US" dirty="0" smtClean="0">
                <a:solidFill>
                  <a:schemeClr val="bg1"/>
                </a:solidFill>
              </a:rPr>
              <a:t>which</a:t>
            </a:r>
          </a:p>
          <a:p>
            <a:pPr lvl="1">
              <a:lnSpc>
                <a:spcPct val="90000"/>
              </a:lnSpc>
            </a:pPr>
            <a:r>
              <a:rPr lang="en-US" dirty="0" smtClean="0">
                <a:solidFill>
                  <a:schemeClr val="bg1"/>
                </a:solidFill>
              </a:rPr>
              <a:t> </a:t>
            </a:r>
            <a:r>
              <a:rPr lang="ko-KR" altLang="en-US" dirty="0" smtClean="0">
                <a:solidFill>
                  <a:schemeClr val="bg1"/>
                </a:solidFill>
              </a:rPr>
              <a:t>생태적 영향 </a:t>
            </a:r>
            <a:r>
              <a:rPr lang="en-US" dirty="0" smtClean="0">
                <a:solidFill>
                  <a:schemeClr val="bg1"/>
                </a:solidFill>
              </a:rPr>
              <a:t>Is </a:t>
            </a:r>
            <a:r>
              <a:rPr lang="en-US" dirty="0">
                <a:solidFill>
                  <a:schemeClr val="bg1"/>
                </a:solidFill>
              </a:rPr>
              <a:t>ecologically effective</a:t>
            </a:r>
          </a:p>
          <a:p>
            <a:pPr lvl="1">
              <a:lnSpc>
                <a:spcPct val="90000"/>
              </a:lnSpc>
            </a:pPr>
            <a:r>
              <a:rPr lang="en-US" dirty="0" smtClean="0">
                <a:solidFill>
                  <a:schemeClr val="bg1"/>
                </a:solidFill>
              </a:rPr>
              <a:t> </a:t>
            </a:r>
            <a:r>
              <a:rPr lang="ko-KR" altLang="en-US" dirty="0" smtClean="0">
                <a:solidFill>
                  <a:schemeClr val="bg1"/>
                </a:solidFill>
              </a:rPr>
              <a:t>인체에 최소한의 영향 </a:t>
            </a:r>
            <a:r>
              <a:rPr lang="en-US" dirty="0" smtClean="0">
                <a:solidFill>
                  <a:schemeClr val="bg1"/>
                </a:solidFill>
              </a:rPr>
              <a:t>Poses </a:t>
            </a:r>
            <a:r>
              <a:rPr lang="en-US" dirty="0">
                <a:solidFill>
                  <a:schemeClr val="bg1"/>
                </a:solidFill>
              </a:rPr>
              <a:t>lowest risk to the human environment</a:t>
            </a:r>
          </a:p>
          <a:p>
            <a:pPr lvl="1">
              <a:lnSpc>
                <a:spcPct val="90000"/>
              </a:lnSpc>
            </a:pPr>
            <a:r>
              <a:rPr lang="en-US" dirty="0" smtClean="0">
                <a:solidFill>
                  <a:schemeClr val="bg1"/>
                </a:solidFill>
              </a:rPr>
              <a:t> </a:t>
            </a:r>
            <a:r>
              <a:rPr lang="ko-KR" altLang="en-US" dirty="0" smtClean="0">
                <a:solidFill>
                  <a:schemeClr val="bg1"/>
                </a:solidFill>
              </a:rPr>
              <a:t>비용 효율 </a:t>
            </a:r>
            <a:r>
              <a:rPr lang="en-US" dirty="0" smtClean="0">
                <a:solidFill>
                  <a:schemeClr val="bg1"/>
                </a:solidFill>
              </a:rPr>
              <a:t>Is </a:t>
            </a:r>
            <a:r>
              <a:rPr lang="en-US" dirty="0">
                <a:solidFill>
                  <a:schemeClr val="bg1"/>
                </a:solidFill>
              </a:rPr>
              <a:t>cost effective</a:t>
            </a:r>
          </a:p>
          <a:p>
            <a:pPr>
              <a:lnSpc>
                <a:spcPct val="90000"/>
              </a:lnSpc>
              <a:buFont typeface="Arial" pitchFamily="34" charset="0"/>
              <a:buChar char="•"/>
            </a:pPr>
            <a:r>
              <a:rPr lang="en-US" dirty="0" smtClean="0">
                <a:solidFill>
                  <a:schemeClr val="bg1"/>
                </a:solidFill>
              </a:rPr>
              <a:t>‘</a:t>
            </a:r>
            <a:r>
              <a:rPr lang="ko-KR" altLang="en-US" dirty="0" smtClean="0">
                <a:solidFill>
                  <a:schemeClr val="bg1"/>
                </a:solidFill>
              </a:rPr>
              <a:t>살충적</a:t>
            </a:r>
            <a:r>
              <a:rPr lang="en-US" altLang="ko-KR" dirty="0" smtClean="0">
                <a:solidFill>
                  <a:schemeClr val="bg1"/>
                </a:solidFill>
              </a:rPr>
              <a:t>’</a:t>
            </a:r>
            <a:r>
              <a:rPr lang="ko-KR" altLang="en-US" dirty="0" smtClean="0">
                <a:solidFill>
                  <a:schemeClr val="bg1"/>
                </a:solidFill>
              </a:rPr>
              <a:t>방법이 반드시 필요한 것은 아님</a:t>
            </a:r>
            <a:r>
              <a:rPr lang="en-US" dirty="0" smtClean="0">
                <a:solidFill>
                  <a:schemeClr val="bg1"/>
                </a:solidFill>
              </a:rPr>
              <a:t>Not </a:t>
            </a:r>
            <a:r>
              <a:rPr lang="en-US" dirty="0">
                <a:solidFill>
                  <a:schemeClr val="bg1"/>
                </a:solidFill>
              </a:rPr>
              <a:t>necessarily a </a:t>
            </a:r>
            <a:r>
              <a:rPr lang="en-US" dirty="0" smtClean="0">
                <a:solidFill>
                  <a:schemeClr val="bg1"/>
                </a:solidFill>
              </a:rPr>
              <a:t>‘</a:t>
            </a:r>
            <a:r>
              <a:rPr lang="en-US" dirty="0" err="1" smtClean="0">
                <a:solidFill>
                  <a:schemeClr val="bg1"/>
                </a:solidFill>
              </a:rPr>
              <a:t>pesticidal</a:t>
            </a:r>
            <a:r>
              <a:rPr lang="en-US" dirty="0" smtClean="0">
                <a:solidFill>
                  <a:schemeClr val="bg1"/>
                </a:solidFill>
              </a:rPr>
              <a:t>’ method</a:t>
            </a:r>
            <a:endParaRPr lang="en-US" dirty="0">
              <a:solidFill>
                <a:schemeClr val="bg1"/>
              </a:solidFill>
            </a:endParaRPr>
          </a:p>
          <a:p>
            <a:pPr lvl="1">
              <a:lnSpc>
                <a:spcPct val="90000"/>
              </a:lnSpc>
            </a:pPr>
            <a:r>
              <a:rPr lang="ko-KR" altLang="en-US" dirty="0" smtClean="0">
                <a:solidFill>
                  <a:schemeClr val="bg1"/>
                </a:solidFill>
              </a:rPr>
              <a:t>그렇지 않다면 </a:t>
            </a:r>
            <a:r>
              <a:rPr lang="en-US" altLang="ko-KR" dirty="0" smtClean="0">
                <a:solidFill>
                  <a:schemeClr val="bg1"/>
                </a:solidFill>
              </a:rPr>
              <a:t>– </a:t>
            </a:r>
            <a:r>
              <a:rPr lang="ko-KR" altLang="en-US" dirty="0" smtClean="0">
                <a:solidFill>
                  <a:schemeClr val="bg1"/>
                </a:solidFill>
              </a:rPr>
              <a:t>살충제의 안전이 고려되지 않아도 될 것임</a:t>
            </a:r>
            <a:r>
              <a:rPr lang="en-US" dirty="0" smtClean="0">
                <a:solidFill>
                  <a:schemeClr val="bg1"/>
                </a:solidFill>
              </a:rPr>
              <a:t>If </a:t>
            </a:r>
            <a:r>
              <a:rPr lang="en-US" dirty="0">
                <a:solidFill>
                  <a:schemeClr val="bg1"/>
                </a:solidFill>
              </a:rPr>
              <a:t>not – pesticide safety is not a concern</a:t>
            </a:r>
          </a:p>
          <a:p>
            <a:pPr>
              <a:lnSpc>
                <a:spcPct val="90000"/>
              </a:lnSpc>
              <a:buFont typeface="Arial" pitchFamily="34" charset="0"/>
              <a:buChar char="•"/>
            </a:pPr>
            <a:r>
              <a:rPr lang="ko-KR" altLang="en-US" dirty="0" smtClean="0">
                <a:solidFill>
                  <a:schemeClr val="bg1"/>
                </a:solidFill>
              </a:rPr>
              <a:t>살충제의 사용과 관련한 내용 </a:t>
            </a:r>
            <a:r>
              <a:rPr lang="en-US" dirty="0" smtClean="0">
                <a:solidFill>
                  <a:schemeClr val="bg1"/>
                </a:solidFill>
              </a:rPr>
              <a:t>In </a:t>
            </a:r>
            <a:r>
              <a:rPr lang="en-US" dirty="0">
                <a:solidFill>
                  <a:schemeClr val="bg1"/>
                </a:solidFill>
              </a:rPr>
              <a:t>this session we assume pesticide </a:t>
            </a:r>
            <a:r>
              <a:rPr lang="en-US" dirty="0" smtClean="0">
                <a:solidFill>
                  <a:schemeClr val="bg1"/>
                </a:solidFill>
              </a:rPr>
              <a:t>use</a:t>
            </a:r>
            <a:endParaRPr lang="en-US" dirty="0">
              <a:solidFill>
                <a:schemeClr val="bg1"/>
              </a:solidFill>
            </a:endParaRPr>
          </a:p>
        </p:txBody>
      </p:sp>
    </p:spTree>
    <p:extLst>
      <p:ext uri="{BB962C8B-B14F-4D97-AF65-F5344CB8AC3E}">
        <p14:creationId xmlns:p14="http://schemas.microsoft.com/office/powerpoint/2010/main" val="7653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6" name="Rectangle 5"/>
          <p:cNvSpPr>
            <a:spLocks noGrp="1" noChangeArrowheads="1"/>
          </p:cNvSpPr>
          <p:nvPr/>
        </p:nvSpPr>
        <p:spPr bwMode="auto">
          <a:xfrm>
            <a:off x="76200" y="1372394"/>
            <a:ext cx="8839200" cy="5257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Blip>
                <a:blip r:embed="rId5"/>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6"/>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a:lstStyle>
          <a:p>
            <a:pPr>
              <a:buFont typeface="Arial" pitchFamily="34" charset="0"/>
              <a:buChar char="•"/>
            </a:pPr>
            <a:r>
              <a:rPr lang="ko-KR" altLang="en-US" sz="2800" dirty="0" smtClean="0">
                <a:solidFill>
                  <a:schemeClr val="bg1"/>
                </a:solidFill>
              </a:rPr>
              <a:t>살충제는 항상 이렇게 다뤄져야 합니다 </a:t>
            </a:r>
            <a:r>
              <a:rPr lang="en-US" sz="2800" dirty="0" smtClean="0">
                <a:solidFill>
                  <a:schemeClr val="bg1"/>
                </a:solidFill>
              </a:rPr>
              <a:t>Always </a:t>
            </a:r>
            <a:r>
              <a:rPr lang="en-US" sz="2800" dirty="0">
                <a:solidFill>
                  <a:schemeClr val="bg1"/>
                </a:solidFill>
              </a:rPr>
              <a:t>treat pesticides with </a:t>
            </a:r>
            <a:endParaRPr lang="en-US" sz="2800" dirty="0" smtClean="0">
              <a:solidFill>
                <a:schemeClr val="bg1"/>
              </a:solidFill>
            </a:endParaRPr>
          </a:p>
          <a:p>
            <a:pPr lvl="1"/>
            <a:r>
              <a:rPr lang="ko-KR" altLang="en-US" sz="2400" dirty="0" smtClean="0">
                <a:solidFill>
                  <a:schemeClr val="bg1"/>
                </a:solidFill>
              </a:rPr>
              <a:t>사용측면 </a:t>
            </a:r>
            <a:r>
              <a:rPr lang="en-US" sz="2400" dirty="0" smtClean="0">
                <a:solidFill>
                  <a:schemeClr val="bg1"/>
                </a:solidFill>
              </a:rPr>
              <a:t>Respect</a:t>
            </a:r>
            <a:endParaRPr lang="en-US" sz="2400" dirty="0">
              <a:solidFill>
                <a:schemeClr val="bg1"/>
              </a:solidFill>
            </a:endParaRPr>
          </a:p>
          <a:p>
            <a:pPr lvl="2"/>
            <a:r>
              <a:rPr lang="ko-KR" altLang="en-US" sz="2000" dirty="0" smtClean="0">
                <a:solidFill>
                  <a:schemeClr val="bg1"/>
                </a:solidFill>
              </a:rPr>
              <a:t>제품에 대한 이해 </a:t>
            </a:r>
            <a:r>
              <a:rPr lang="en-US" sz="2000" dirty="0" smtClean="0">
                <a:solidFill>
                  <a:schemeClr val="bg1"/>
                </a:solidFill>
              </a:rPr>
              <a:t>Know </a:t>
            </a:r>
            <a:r>
              <a:rPr lang="en-US" sz="2000" dirty="0">
                <a:solidFill>
                  <a:schemeClr val="bg1"/>
                </a:solidFill>
              </a:rPr>
              <a:t>the product</a:t>
            </a:r>
          </a:p>
          <a:p>
            <a:pPr lvl="2"/>
            <a:r>
              <a:rPr lang="ko-KR" altLang="en-US" sz="2000" dirty="0" smtClean="0">
                <a:solidFill>
                  <a:schemeClr val="bg1"/>
                </a:solidFill>
              </a:rPr>
              <a:t>제한사항에 대한 이해 </a:t>
            </a:r>
            <a:r>
              <a:rPr lang="en-US" sz="2000" dirty="0" smtClean="0">
                <a:solidFill>
                  <a:schemeClr val="bg1"/>
                </a:solidFill>
              </a:rPr>
              <a:t>Know </a:t>
            </a:r>
            <a:r>
              <a:rPr lang="en-US" sz="2000" dirty="0">
                <a:solidFill>
                  <a:schemeClr val="bg1"/>
                </a:solidFill>
              </a:rPr>
              <a:t>its limitations</a:t>
            </a:r>
          </a:p>
          <a:p>
            <a:pPr lvl="2"/>
            <a:r>
              <a:rPr lang="ko-KR" altLang="en-US" sz="2000" dirty="0" smtClean="0">
                <a:solidFill>
                  <a:schemeClr val="bg1"/>
                </a:solidFill>
              </a:rPr>
              <a:t>라벨을 읽을 것 </a:t>
            </a:r>
            <a:r>
              <a:rPr lang="en-US" sz="2000" dirty="0" smtClean="0">
                <a:solidFill>
                  <a:schemeClr val="bg1"/>
                </a:solidFill>
              </a:rPr>
              <a:t>Read  </a:t>
            </a:r>
            <a:r>
              <a:rPr lang="en-US" sz="2000" dirty="0">
                <a:solidFill>
                  <a:schemeClr val="bg1"/>
                </a:solidFill>
              </a:rPr>
              <a:t>the label</a:t>
            </a:r>
          </a:p>
          <a:p>
            <a:pPr lvl="2"/>
            <a:r>
              <a:rPr lang="ko-KR" altLang="en-US" sz="2000" dirty="0" smtClean="0">
                <a:solidFill>
                  <a:schemeClr val="bg1"/>
                </a:solidFill>
              </a:rPr>
              <a:t>라벨에서 요구하는 사항에 대한 이해 </a:t>
            </a:r>
            <a:r>
              <a:rPr lang="en-US" sz="2000" dirty="0" smtClean="0">
                <a:solidFill>
                  <a:schemeClr val="bg1"/>
                </a:solidFill>
              </a:rPr>
              <a:t>Know </a:t>
            </a:r>
            <a:r>
              <a:rPr lang="en-US" sz="2000" dirty="0">
                <a:solidFill>
                  <a:schemeClr val="bg1"/>
                </a:solidFill>
              </a:rPr>
              <a:t>the label requirements</a:t>
            </a:r>
          </a:p>
          <a:p>
            <a:pPr lvl="1"/>
            <a:r>
              <a:rPr lang="ko-KR" altLang="en-US" sz="2400" dirty="0" smtClean="0">
                <a:solidFill>
                  <a:schemeClr val="bg1"/>
                </a:solidFill>
              </a:rPr>
              <a:t>관리측면 </a:t>
            </a:r>
            <a:r>
              <a:rPr lang="en-US" sz="2400" dirty="0" smtClean="0">
                <a:solidFill>
                  <a:schemeClr val="bg1"/>
                </a:solidFill>
              </a:rPr>
              <a:t>Care</a:t>
            </a:r>
            <a:endParaRPr lang="en-US" sz="2400" dirty="0">
              <a:solidFill>
                <a:schemeClr val="bg1"/>
              </a:solidFill>
            </a:endParaRPr>
          </a:p>
          <a:p>
            <a:pPr lvl="2"/>
            <a:r>
              <a:rPr lang="ko-KR" altLang="en-US" sz="2000" dirty="0" smtClean="0">
                <a:solidFill>
                  <a:schemeClr val="bg1"/>
                </a:solidFill>
              </a:rPr>
              <a:t>살포장비에 대한 이해와 제한 사항 </a:t>
            </a:r>
            <a:r>
              <a:rPr lang="en-US" sz="2000" dirty="0" smtClean="0">
                <a:solidFill>
                  <a:schemeClr val="bg1"/>
                </a:solidFill>
              </a:rPr>
              <a:t>Know </a:t>
            </a:r>
            <a:r>
              <a:rPr lang="en-US" sz="2000" dirty="0">
                <a:solidFill>
                  <a:schemeClr val="bg1"/>
                </a:solidFill>
              </a:rPr>
              <a:t>the application equipment and its limits</a:t>
            </a:r>
          </a:p>
          <a:p>
            <a:pPr lvl="2"/>
            <a:r>
              <a:rPr lang="en-US" sz="2000" dirty="0" smtClean="0">
                <a:solidFill>
                  <a:schemeClr val="bg1"/>
                </a:solidFill>
              </a:rPr>
              <a:t> </a:t>
            </a:r>
            <a:r>
              <a:rPr lang="ko-KR" altLang="en-US" sz="2000" dirty="0" smtClean="0">
                <a:solidFill>
                  <a:schemeClr val="bg1"/>
                </a:solidFill>
              </a:rPr>
              <a:t>다음내용에 나오는 저장</a:t>
            </a:r>
            <a:r>
              <a:rPr lang="en-US" altLang="ko-KR" sz="2000" dirty="0" smtClean="0">
                <a:solidFill>
                  <a:schemeClr val="bg1"/>
                </a:solidFill>
              </a:rPr>
              <a:t>, </a:t>
            </a:r>
            <a:r>
              <a:rPr lang="ko-KR" altLang="en-US" sz="2000" dirty="0" smtClean="0">
                <a:solidFill>
                  <a:schemeClr val="bg1"/>
                </a:solidFill>
              </a:rPr>
              <a:t>운반</a:t>
            </a:r>
            <a:r>
              <a:rPr lang="en-US" altLang="ko-KR" sz="2000" dirty="0" smtClean="0">
                <a:solidFill>
                  <a:schemeClr val="bg1"/>
                </a:solidFill>
              </a:rPr>
              <a:t>, </a:t>
            </a:r>
            <a:r>
              <a:rPr lang="ko-KR" altLang="en-US" sz="2000" dirty="0" smtClean="0">
                <a:solidFill>
                  <a:schemeClr val="bg1"/>
                </a:solidFill>
              </a:rPr>
              <a:t>사용절차에 대한 이해 </a:t>
            </a:r>
            <a:r>
              <a:rPr lang="en-US" sz="2000" dirty="0" smtClean="0">
                <a:solidFill>
                  <a:schemeClr val="bg1"/>
                </a:solidFill>
              </a:rPr>
              <a:t>Know </a:t>
            </a:r>
            <a:r>
              <a:rPr lang="en-US" sz="2000" dirty="0">
                <a:solidFill>
                  <a:schemeClr val="bg1"/>
                </a:solidFill>
              </a:rPr>
              <a:t>and follow proper storage, transport and use procedures</a:t>
            </a:r>
          </a:p>
          <a:p>
            <a:pPr lvl="2"/>
            <a:endParaRPr lang="en-US" sz="2000" dirty="0">
              <a:solidFill>
                <a:schemeClr val="bg1"/>
              </a:solidFill>
            </a:endParaRPr>
          </a:p>
        </p:txBody>
      </p:sp>
      <p:sp>
        <p:nvSpPr>
          <p:cNvPr id="5"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extLst>
      <p:ext uri="{BB962C8B-B14F-4D97-AF65-F5344CB8AC3E}">
        <p14:creationId xmlns:p14="http://schemas.microsoft.com/office/powerpoint/2010/main" val="175582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0"/>
            <a:ext cx="9150626" cy="6940826"/>
          </a:xfrm>
          <a:prstGeom prst="rect">
            <a:avLst/>
          </a:prstGeom>
        </p:spPr>
      </p:pic>
      <p:sp>
        <p:nvSpPr>
          <p:cNvPr id="6" name="Rectangle 5"/>
          <p:cNvSpPr>
            <a:spLocks noGrp="1" noChangeArrowheads="1"/>
          </p:cNvSpPr>
          <p:nvPr/>
        </p:nvSpPr>
        <p:spPr bwMode="auto">
          <a:xfrm>
            <a:off x="152400" y="1030787"/>
            <a:ext cx="8763000" cy="5638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Blip>
                <a:blip r:embed="rId5"/>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6"/>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a:lstStyle>
          <a:p>
            <a:pPr>
              <a:buFont typeface="Arial" pitchFamily="34" charset="0"/>
              <a:buChar char="•"/>
            </a:pPr>
            <a:r>
              <a:rPr lang="ko-KR" altLang="en-US" dirty="0" smtClean="0">
                <a:solidFill>
                  <a:schemeClr val="bg1"/>
                </a:solidFill>
              </a:rPr>
              <a:t>살충제 사용시 다음과 같은 사항을 피해야 합니다</a:t>
            </a:r>
            <a:r>
              <a:rPr lang="en-US" altLang="ko-KR" dirty="0" smtClean="0">
                <a:solidFill>
                  <a:schemeClr val="bg1"/>
                </a:solidFill>
              </a:rPr>
              <a:t> </a:t>
            </a:r>
            <a:r>
              <a:rPr lang="en-US" dirty="0" smtClean="0">
                <a:solidFill>
                  <a:schemeClr val="bg1"/>
                </a:solidFill>
              </a:rPr>
              <a:t>Avoid </a:t>
            </a:r>
            <a:r>
              <a:rPr lang="en-US" dirty="0">
                <a:solidFill>
                  <a:schemeClr val="bg1"/>
                </a:solidFill>
              </a:rPr>
              <a:t>contact with the </a:t>
            </a:r>
            <a:r>
              <a:rPr lang="en-US" dirty="0" smtClean="0">
                <a:solidFill>
                  <a:schemeClr val="bg1"/>
                </a:solidFill>
              </a:rPr>
              <a:t>pesticide</a:t>
            </a:r>
          </a:p>
          <a:p>
            <a:pPr lvl="1"/>
            <a:r>
              <a:rPr lang="ko-KR" altLang="en-US" dirty="0" smtClean="0">
                <a:solidFill>
                  <a:schemeClr val="bg1"/>
                </a:solidFill>
              </a:rPr>
              <a:t>안전하게 설계된 모든 장비의 마모 </a:t>
            </a:r>
            <a:r>
              <a:rPr lang="en-US" dirty="0" smtClean="0">
                <a:solidFill>
                  <a:schemeClr val="bg1"/>
                </a:solidFill>
              </a:rPr>
              <a:t>Wear </a:t>
            </a:r>
            <a:r>
              <a:rPr lang="en-US" dirty="0">
                <a:solidFill>
                  <a:schemeClr val="bg1"/>
                </a:solidFill>
              </a:rPr>
              <a:t>all designated safety equipment</a:t>
            </a:r>
          </a:p>
          <a:p>
            <a:pPr lvl="1"/>
            <a:r>
              <a:rPr lang="ko-KR" altLang="en-US" dirty="0" smtClean="0">
                <a:solidFill>
                  <a:schemeClr val="bg1"/>
                </a:solidFill>
              </a:rPr>
              <a:t>약품을 바닥에 흘리거나 쏟는 행동 주의 </a:t>
            </a:r>
            <a:r>
              <a:rPr lang="en-US" dirty="0" smtClean="0">
                <a:solidFill>
                  <a:schemeClr val="bg1"/>
                </a:solidFill>
              </a:rPr>
              <a:t>Be </a:t>
            </a:r>
            <a:r>
              <a:rPr lang="en-US" dirty="0">
                <a:solidFill>
                  <a:schemeClr val="bg1"/>
                </a:solidFill>
              </a:rPr>
              <a:t>careful of drips and spills</a:t>
            </a:r>
          </a:p>
          <a:p>
            <a:pPr lvl="1"/>
            <a:r>
              <a:rPr lang="ko-KR" altLang="en-US" dirty="0" smtClean="0">
                <a:solidFill>
                  <a:schemeClr val="bg1"/>
                </a:solidFill>
              </a:rPr>
              <a:t>항시 눈과 입에 손이 닿지 않도록 주의 </a:t>
            </a:r>
            <a:r>
              <a:rPr lang="en-US" dirty="0" smtClean="0">
                <a:solidFill>
                  <a:schemeClr val="bg1"/>
                </a:solidFill>
              </a:rPr>
              <a:t>Keep </a:t>
            </a:r>
            <a:r>
              <a:rPr lang="en-US" dirty="0">
                <a:solidFill>
                  <a:schemeClr val="bg1"/>
                </a:solidFill>
              </a:rPr>
              <a:t>hands away from eyes and mouth</a:t>
            </a:r>
          </a:p>
          <a:p>
            <a:pPr lvl="1"/>
            <a:r>
              <a:rPr lang="en-US" dirty="0" smtClean="0">
                <a:solidFill>
                  <a:schemeClr val="bg1"/>
                </a:solidFill>
              </a:rPr>
              <a:t> </a:t>
            </a:r>
            <a:r>
              <a:rPr lang="ko-KR" altLang="en-US" dirty="0" smtClean="0">
                <a:solidFill>
                  <a:schemeClr val="bg1"/>
                </a:solidFill>
              </a:rPr>
              <a:t>손을 깨끗이 </a:t>
            </a:r>
            <a:r>
              <a:rPr lang="ko-KR" altLang="en-US" dirty="0" err="1" smtClean="0">
                <a:solidFill>
                  <a:schemeClr val="bg1"/>
                </a:solidFill>
              </a:rPr>
              <a:t>씻고나서</a:t>
            </a:r>
            <a:r>
              <a:rPr lang="ko-KR" altLang="en-US" dirty="0" smtClean="0">
                <a:solidFill>
                  <a:schemeClr val="bg1"/>
                </a:solidFill>
              </a:rPr>
              <a:t> </a:t>
            </a:r>
            <a:r>
              <a:rPr lang="en-US" dirty="0" smtClean="0">
                <a:solidFill>
                  <a:schemeClr val="bg1"/>
                </a:solidFill>
              </a:rPr>
              <a:t>Wash </a:t>
            </a:r>
            <a:r>
              <a:rPr lang="en-US" dirty="0">
                <a:solidFill>
                  <a:schemeClr val="bg1"/>
                </a:solidFill>
              </a:rPr>
              <a:t>your hands before</a:t>
            </a:r>
          </a:p>
          <a:p>
            <a:pPr lvl="2"/>
            <a:r>
              <a:rPr lang="ko-KR" altLang="en-US" dirty="0" smtClean="0">
                <a:solidFill>
                  <a:schemeClr val="bg1"/>
                </a:solidFill>
              </a:rPr>
              <a:t>흡연을 하고 </a:t>
            </a:r>
            <a:r>
              <a:rPr lang="en-US" dirty="0" smtClean="0">
                <a:solidFill>
                  <a:schemeClr val="bg1"/>
                </a:solidFill>
              </a:rPr>
              <a:t>Smoking</a:t>
            </a:r>
            <a:endParaRPr lang="en-US" dirty="0">
              <a:solidFill>
                <a:schemeClr val="bg1"/>
              </a:solidFill>
            </a:endParaRPr>
          </a:p>
          <a:p>
            <a:pPr lvl="2"/>
            <a:r>
              <a:rPr lang="ko-KR" altLang="en-US" dirty="0" smtClean="0">
                <a:solidFill>
                  <a:schemeClr val="bg1"/>
                </a:solidFill>
              </a:rPr>
              <a:t>식사를 하고 </a:t>
            </a:r>
            <a:r>
              <a:rPr lang="en-US" dirty="0" smtClean="0">
                <a:solidFill>
                  <a:schemeClr val="bg1"/>
                </a:solidFill>
              </a:rPr>
              <a:t>Eating</a:t>
            </a:r>
            <a:endParaRPr lang="en-US" dirty="0">
              <a:solidFill>
                <a:schemeClr val="bg1"/>
              </a:solidFill>
            </a:endParaRPr>
          </a:p>
          <a:p>
            <a:pPr lvl="2"/>
            <a:r>
              <a:rPr lang="ko-KR" altLang="en-US" dirty="0" smtClean="0">
                <a:solidFill>
                  <a:schemeClr val="bg1"/>
                </a:solidFill>
              </a:rPr>
              <a:t>화장실을 이용 합니다</a:t>
            </a:r>
            <a:r>
              <a:rPr lang="en-US" altLang="ko-KR" dirty="0" smtClean="0">
                <a:solidFill>
                  <a:schemeClr val="bg1"/>
                </a:solidFill>
              </a:rPr>
              <a:t> </a:t>
            </a:r>
            <a:r>
              <a:rPr lang="en-US" dirty="0" smtClean="0">
                <a:solidFill>
                  <a:schemeClr val="bg1"/>
                </a:solidFill>
              </a:rPr>
              <a:t>Bathroom </a:t>
            </a:r>
            <a:r>
              <a:rPr lang="en-US" dirty="0">
                <a:solidFill>
                  <a:schemeClr val="bg1"/>
                </a:solidFill>
              </a:rPr>
              <a:t>breaks</a:t>
            </a:r>
          </a:p>
          <a:p>
            <a:pPr lvl="2"/>
            <a:endParaRPr lang="en-US" dirty="0">
              <a:solidFill>
                <a:schemeClr val="bg1"/>
              </a:solidFill>
            </a:endParaRPr>
          </a:p>
        </p:txBody>
      </p:sp>
      <p:sp>
        <p:nvSpPr>
          <p:cNvPr id="5"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extLst>
      <p:ext uri="{BB962C8B-B14F-4D97-AF65-F5344CB8AC3E}">
        <p14:creationId xmlns:p14="http://schemas.microsoft.com/office/powerpoint/2010/main" val="175582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457200" y="0"/>
            <a:ext cx="8229600" cy="1143000"/>
          </a:xfrm>
        </p:spPr>
        <p:txBody>
          <a:bodyPr>
            <a:normAutofit/>
          </a:bodyPr>
          <a:lstStyle/>
          <a:p>
            <a:r>
              <a:rPr lang="ko-KR" altLang="en-US" dirty="0" smtClean="0"/>
              <a:t>인체 흡수 형태</a:t>
            </a:r>
            <a:r>
              <a:rPr lang="en-US" dirty="0" smtClean="0"/>
              <a:t>Mode </a:t>
            </a:r>
            <a:r>
              <a:rPr lang="en-US" dirty="0"/>
              <a:t>of Entry</a:t>
            </a:r>
          </a:p>
        </p:txBody>
      </p:sp>
      <p:sp>
        <p:nvSpPr>
          <p:cNvPr id="125955" name="Rectangle 3"/>
          <p:cNvSpPr>
            <a:spLocks noGrp="1" noChangeArrowheads="1"/>
          </p:cNvSpPr>
          <p:nvPr>
            <p:ph type="body" idx="4294967295"/>
          </p:nvPr>
        </p:nvSpPr>
        <p:spPr/>
        <p:txBody>
          <a:bodyPr/>
          <a:lstStyle/>
          <a:p>
            <a:endParaRPr lang="en-US"/>
          </a:p>
        </p:txBody>
      </p:sp>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960562" y="-284161"/>
            <a:ext cx="52228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81000" y="1066800"/>
            <a:ext cx="8305800" cy="369332"/>
          </a:xfrm>
          <a:prstGeom prst="rect">
            <a:avLst/>
          </a:prstGeom>
          <a:noFill/>
        </p:spPr>
        <p:txBody>
          <a:bodyPr wrap="square" rtlCol="0">
            <a:spAutoFit/>
          </a:bodyPr>
          <a:lstStyle/>
          <a:p>
            <a:r>
              <a:rPr lang="ko-KR" altLang="en-US" dirty="0" smtClean="0"/>
              <a:t>     피부</a:t>
            </a:r>
            <a:r>
              <a:rPr lang="en-US" altLang="ko-KR" dirty="0" smtClean="0"/>
              <a:t>(</a:t>
            </a:r>
            <a:r>
              <a:rPr lang="ko-KR" altLang="en-US" dirty="0" err="1" smtClean="0"/>
              <a:t>경피</a:t>
            </a:r>
            <a:r>
              <a:rPr lang="en-US" altLang="ko-KR" dirty="0" smtClean="0"/>
              <a:t>)                     </a:t>
            </a:r>
            <a:r>
              <a:rPr lang="ko-KR" altLang="en-US" dirty="0" smtClean="0"/>
              <a:t>입</a:t>
            </a:r>
            <a:r>
              <a:rPr lang="en-US" altLang="ko-KR" dirty="0" smtClean="0"/>
              <a:t>(</a:t>
            </a:r>
            <a:r>
              <a:rPr lang="ko-KR" altLang="en-US" dirty="0" smtClean="0"/>
              <a:t>경구</a:t>
            </a:r>
            <a:r>
              <a:rPr lang="en-US" altLang="ko-KR" dirty="0" smtClean="0"/>
              <a:t>)                           </a:t>
            </a:r>
            <a:r>
              <a:rPr lang="ko-KR" altLang="en-US" dirty="0" smtClean="0"/>
              <a:t>호흡                                눈</a:t>
            </a:r>
            <a:r>
              <a:rPr lang="en-US" altLang="ko-KR" dirty="0" smtClean="0"/>
              <a:t>(</a:t>
            </a:r>
            <a:r>
              <a:rPr lang="ko-KR" altLang="en-US" dirty="0" smtClean="0"/>
              <a:t>접촉</a:t>
            </a:r>
            <a:r>
              <a:rPr lang="en-US" altLang="ko-KR" dirty="0" smtClean="0"/>
              <a:t>)</a:t>
            </a:r>
            <a:endParaRPr lang="ko-KR" altLang="en-US" dirty="0"/>
          </a:p>
        </p:txBody>
      </p:sp>
    </p:spTree>
    <p:custDataLst>
      <p:tags r:id="rId1"/>
    </p:custDataLst>
    <p:extLst>
      <p:ext uri="{BB962C8B-B14F-4D97-AF65-F5344CB8AC3E}">
        <p14:creationId xmlns:p14="http://schemas.microsoft.com/office/powerpoint/2010/main" val="3371691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96258" name="Rectangle 2"/>
          <p:cNvSpPr>
            <a:spLocks noGrp="1" noChangeArrowheads="1"/>
          </p:cNvSpPr>
          <p:nvPr>
            <p:ph type="title"/>
          </p:nvPr>
        </p:nvSpPr>
        <p:spPr>
          <a:xfrm>
            <a:off x="460513" y="914400"/>
            <a:ext cx="8229600" cy="1143000"/>
          </a:xfrm>
        </p:spPr>
        <p:txBody>
          <a:bodyPr>
            <a:normAutofit fontScale="90000"/>
          </a:bodyPr>
          <a:lstStyle/>
          <a:p>
            <a:r>
              <a:rPr lang="ko-KR" altLang="en-US" dirty="0" smtClean="0">
                <a:solidFill>
                  <a:schemeClr val="bg1"/>
                </a:solidFill>
              </a:rPr>
              <a:t>위험도 표시 </a:t>
            </a:r>
            <a:r>
              <a:rPr lang="en-US" dirty="0" smtClean="0">
                <a:solidFill>
                  <a:schemeClr val="bg1"/>
                </a:solidFill>
              </a:rPr>
              <a:t>SIGNAL </a:t>
            </a:r>
            <a:r>
              <a:rPr lang="en-US" dirty="0">
                <a:solidFill>
                  <a:schemeClr val="bg1"/>
                </a:solidFill>
              </a:rPr>
              <a:t>WORD = </a:t>
            </a:r>
            <a:r>
              <a:rPr lang="en-US" dirty="0" smtClean="0">
                <a:solidFill>
                  <a:schemeClr val="bg1"/>
                </a:solidFill>
              </a:rPr>
              <a:t>        </a:t>
            </a:r>
            <a:r>
              <a:rPr lang="ko-KR" altLang="en-US" u="sng" dirty="0" smtClean="0">
                <a:solidFill>
                  <a:srgbClr val="FF0000"/>
                </a:solidFill>
              </a:rPr>
              <a:t>급성</a:t>
            </a:r>
            <a:r>
              <a:rPr lang="ko-KR" altLang="en-US" dirty="0" smtClean="0">
                <a:solidFill>
                  <a:srgbClr val="FF0000"/>
                </a:solidFill>
              </a:rPr>
              <a:t> 독성</a:t>
            </a:r>
            <a:r>
              <a:rPr lang="en-US" i="1" u="sng" dirty="0" smtClean="0">
                <a:solidFill>
                  <a:srgbClr val="FF0000"/>
                </a:solidFill>
              </a:rPr>
              <a:t>Acute</a:t>
            </a:r>
            <a:r>
              <a:rPr lang="en-US" dirty="0" smtClean="0">
                <a:solidFill>
                  <a:srgbClr val="FF0000"/>
                </a:solidFill>
              </a:rPr>
              <a:t> </a:t>
            </a:r>
            <a:r>
              <a:rPr lang="en-US" dirty="0">
                <a:solidFill>
                  <a:srgbClr val="FF0000"/>
                </a:solidFill>
              </a:rPr>
              <a:t>Toxicity</a:t>
            </a:r>
          </a:p>
        </p:txBody>
      </p:sp>
      <p:sp>
        <p:nvSpPr>
          <p:cNvPr id="96259" name="Rectangle 3"/>
          <p:cNvSpPr>
            <a:spLocks noGrp="1" noChangeArrowheads="1"/>
          </p:cNvSpPr>
          <p:nvPr>
            <p:ph type="body" idx="1"/>
          </p:nvPr>
        </p:nvSpPr>
        <p:spPr>
          <a:xfrm>
            <a:off x="228600" y="2362200"/>
            <a:ext cx="8229600" cy="3200400"/>
          </a:xfrm>
        </p:spPr>
        <p:txBody>
          <a:bodyPr>
            <a:normAutofit fontScale="92500" lnSpcReduction="20000"/>
          </a:bodyPr>
          <a:lstStyle/>
          <a:p>
            <a:r>
              <a:rPr lang="ko-KR" altLang="en-US" sz="2400" dirty="0" smtClean="0">
                <a:solidFill>
                  <a:schemeClr val="bg1"/>
                </a:solidFill>
              </a:rPr>
              <a:t>가까운 </a:t>
            </a:r>
            <a:r>
              <a:rPr lang="en-US" altLang="ko-KR" sz="2400" dirty="0" smtClean="0">
                <a:solidFill>
                  <a:schemeClr val="bg1"/>
                </a:solidFill>
              </a:rPr>
              <a:t>/ </a:t>
            </a:r>
            <a:r>
              <a:rPr lang="ko-KR" altLang="en-US" sz="2400" dirty="0" smtClean="0">
                <a:solidFill>
                  <a:schemeClr val="bg1"/>
                </a:solidFill>
              </a:rPr>
              <a:t>빠른 시간 이내에 독성 반응 </a:t>
            </a:r>
            <a:r>
              <a:rPr lang="en-US" sz="2400" dirty="0" smtClean="0">
                <a:solidFill>
                  <a:schemeClr val="bg1"/>
                </a:solidFill>
              </a:rPr>
              <a:t>Near Term / Quick Poison Reaction</a:t>
            </a:r>
          </a:p>
          <a:p>
            <a:r>
              <a:rPr lang="ko-KR" altLang="en-US" sz="2400" dirty="0" smtClean="0">
                <a:solidFill>
                  <a:schemeClr val="bg1"/>
                </a:solidFill>
              </a:rPr>
              <a:t>미국에서는 급성독성 테스트가 요구되며 대부분의 환경 보호 협회는 다음을 따릅니다</a:t>
            </a:r>
            <a:r>
              <a:rPr lang="en-US" altLang="ko-KR" sz="2400" dirty="0" smtClean="0">
                <a:solidFill>
                  <a:schemeClr val="bg1"/>
                </a:solidFill>
              </a:rPr>
              <a:t>: </a:t>
            </a:r>
            <a:r>
              <a:rPr lang="en-US" sz="2400" dirty="0" smtClean="0">
                <a:solidFill>
                  <a:schemeClr val="bg1"/>
                </a:solidFill>
              </a:rPr>
              <a:t>Acute </a:t>
            </a:r>
            <a:r>
              <a:rPr lang="en-US" sz="2400" dirty="0">
                <a:solidFill>
                  <a:schemeClr val="bg1"/>
                </a:solidFill>
              </a:rPr>
              <a:t>Toxicity Testing is required by the </a:t>
            </a:r>
            <a:r>
              <a:rPr lang="en-US" sz="2400" dirty="0" smtClean="0">
                <a:solidFill>
                  <a:schemeClr val="bg1"/>
                </a:solidFill>
              </a:rPr>
              <a:t>USA and most Environmental </a:t>
            </a:r>
            <a:r>
              <a:rPr lang="en-US" sz="2400" dirty="0">
                <a:solidFill>
                  <a:schemeClr val="bg1"/>
                </a:solidFill>
              </a:rPr>
              <a:t>Protection </a:t>
            </a:r>
            <a:r>
              <a:rPr lang="en-US" sz="2400" dirty="0" err="1" smtClean="0">
                <a:solidFill>
                  <a:schemeClr val="bg1"/>
                </a:solidFill>
              </a:rPr>
              <a:t>Agencys</a:t>
            </a:r>
            <a:r>
              <a:rPr lang="en-US" sz="2400" dirty="0" smtClean="0">
                <a:solidFill>
                  <a:schemeClr val="bg1"/>
                </a:solidFill>
              </a:rPr>
              <a:t> </a:t>
            </a:r>
            <a:r>
              <a:rPr lang="en-US" sz="2400" dirty="0">
                <a:solidFill>
                  <a:schemeClr val="bg1"/>
                </a:solidFill>
              </a:rPr>
              <a:t>for:</a:t>
            </a:r>
          </a:p>
          <a:p>
            <a:pPr lvl="1"/>
            <a:r>
              <a:rPr lang="ko-KR" altLang="en-US" sz="2400" dirty="0" smtClean="0">
                <a:solidFill>
                  <a:schemeClr val="bg1"/>
                </a:solidFill>
              </a:rPr>
              <a:t>활성 성분 </a:t>
            </a:r>
            <a:r>
              <a:rPr lang="en-US" sz="2400" dirty="0" smtClean="0">
                <a:solidFill>
                  <a:schemeClr val="bg1"/>
                </a:solidFill>
              </a:rPr>
              <a:t>Each </a:t>
            </a:r>
            <a:r>
              <a:rPr lang="en-US" sz="2400" dirty="0">
                <a:solidFill>
                  <a:schemeClr val="bg1"/>
                </a:solidFill>
              </a:rPr>
              <a:t>active ingredient</a:t>
            </a:r>
          </a:p>
          <a:p>
            <a:pPr lvl="1"/>
            <a:r>
              <a:rPr lang="ko-KR" altLang="en-US" sz="2400" dirty="0" smtClean="0">
                <a:solidFill>
                  <a:schemeClr val="bg1"/>
                </a:solidFill>
              </a:rPr>
              <a:t>불활성 성분 </a:t>
            </a:r>
            <a:r>
              <a:rPr lang="en-US" sz="2400" dirty="0" smtClean="0">
                <a:solidFill>
                  <a:schemeClr val="bg1"/>
                </a:solidFill>
              </a:rPr>
              <a:t>For </a:t>
            </a:r>
            <a:r>
              <a:rPr lang="en-US" sz="2400" dirty="0">
                <a:solidFill>
                  <a:schemeClr val="bg1"/>
                </a:solidFill>
              </a:rPr>
              <a:t>inert ingredients</a:t>
            </a:r>
          </a:p>
          <a:p>
            <a:r>
              <a:rPr lang="ko-KR" altLang="en-US" sz="2400" dirty="0" smtClean="0">
                <a:solidFill>
                  <a:schemeClr val="bg1"/>
                </a:solidFill>
              </a:rPr>
              <a:t>일반적으로 생쥐를 이용한 실험 실시 </a:t>
            </a:r>
            <a:r>
              <a:rPr lang="en-US" sz="2400" dirty="0" smtClean="0">
                <a:solidFill>
                  <a:schemeClr val="bg1"/>
                </a:solidFill>
              </a:rPr>
              <a:t>Usually </a:t>
            </a:r>
            <a:r>
              <a:rPr lang="en-US" sz="2400" dirty="0">
                <a:solidFill>
                  <a:schemeClr val="bg1"/>
                </a:solidFill>
              </a:rPr>
              <a:t>uses rats over a short period of time</a:t>
            </a:r>
          </a:p>
          <a:p>
            <a:r>
              <a:rPr lang="ko-KR" altLang="en-US" sz="2400" dirty="0" smtClean="0">
                <a:solidFill>
                  <a:schemeClr val="bg1"/>
                </a:solidFill>
              </a:rPr>
              <a:t>매우 비싼 금액이 소요되는 과정 </a:t>
            </a:r>
            <a:r>
              <a:rPr lang="en-US" sz="2400" dirty="0" smtClean="0">
                <a:solidFill>
                  <a:schemeClr val="bg1"/>
                </a:solidFill>
              </a:rPr>
              <a:t>Very </a:t>
            </a:r>
            <a:r>
              <a:rPr lang="en-US" sz="2400" dirty="0">
                <a:solidFill>
                  <a:schemeClr val="bg1"/>
                </a:solidFill>
              </a:rPr>
              <a:t>expensive </a:t>
            </a:r>
            <a:r>
              <a:rPr lang="en-US" sz="2400" dirty="0" smtClean="0">
                <a:solidFill>
                  <a:schemeClr val="bg1"/>
                </a:solidFill>
              </a:rPr>
              <a:t>process</a:t>
            </a:r>
            <a:endParaRPr lang="en-US" dirty="0">
              <a:solidFill>
                <a:schemeClr val="bg1"/>
              </a:solidFill>
            </a:endParaRPr>
          </a:p>
        </p:txBody>
      </p:sp>
      <p:pic>
        <p:nvPicPr>
          <p:cNvPr id="96260" name="Picture 4" descr="rip tombsto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6600" y="4755101"/>
            <a:ext cx="2057400" cy="204181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custDataLst>
      <p:tags r:id="rId1"/>
    </p:custDataLst>
    <p:extLst>
      <p:ext uri="{BB962C8B-B14F-4D97-AF65-F5344CB8AC3E}">
        <p14:creationId xmlns:p14="http://schemas.microsoft.com/office/powerpoint/2010/main" val="330221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62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100354" name="Rectangle 2"/>
          <p:cNvSpPr>
            <a:spLocks noGrp="1" noChangeArrowheads="1"/>
          </p:cNvSpPr>
          <p:nvPr>
            <p:ph type="title"/>
          </p:nvPr>
        </p:nvSpPr>
        <p:spPr>
          <a:xfrm>
            <a:off x="460513" y="1143000"/>
            <a:ext cx="8229600" cy="1143000"/>
          </a:xfrm>
        </p:spPr>
        <p:txBody>
          <a:bodyPr/>
          <a:lstStyle/>
          <a:p>
            <a:r>
              <a:rPr lang="ko-KR" altLang="en-US" i="1" u="sng" dirty="0" smtClean="0">
                <a:solidFill>
                  <a:srgbClr val="FF0000"/>
                </a:solidFill>
              </a:rPr>
              <a:t>만성 </a:t>
            </a:r>
            <a:r>
              <a:rPr lang="ko-KR" altLang="en-US" i="1" dirty="0" smtClean="0">
                <a:solidFill>
                  <a:srgbClr val="FF0000"/>
                </a:solidFill>
              </a:rPr>
              <a:t>독성  </a:t>
            </a:r>
            <a:r>
              <a:rPr lang="en-US" i="1" u="sng" dirty="0" smtClean="0">
                <a:solidFill>
                  <a:srgbClr val="FF0000"/>
                </a:solidFill>
              </a:rPr>
              <a:t>Chronic</a:t>
            </a:r>
            <a:r>
              <a:rPr lang="en-US" dirty="0" smtClean="0">
                <a:solidFill>
                  <a:srgbClr val="FF0000"/>
                </a:solidFill>
              </a:rPr>
              <a:t> </a:t>
            </a:r>
            <a:r>
              <a:rPr lang="en-US" dirty="0">
                <a:solidFill>
                  <a:srgbClr val="FF0000"/>
                </a:solidFill>
              </a:rPr>
              <a:t>Toxicity</a:t>
            </a:r>
          </a:p>
        </p:txBody>
      </p:sp>
      <p:sp>
        <p:nvSpPr>
          <p:cNvPr id="100355" name="Rectangle 3"/>
          <p:cNvSpPr>
            <a:spLocks noGrp="1" noChangeArrowheads="1"/>
          </p:cNvSpPr>
          <p:nvPr>
            <p:ph type="body" idx="1"/>
          </p:nvPr>
        </p:nvSpPr>
        <p:spPr>
          <a:xfrm>
            <a:off x="460513" y="2514600"/>
            <a:ext cx="8229600" cy="3657600"/>
          </a:xfrm>
        </p:spPr>
        <p:txBody>
          <a:bodyPr>
            <a:normAutofit/>
          </a:bodyPr>
          <a:lstStyle/>
          <a:p>
            <a:r>
              <a:rPr lang="ko-KR" altLang="en-US" sz="2000" dirty="0" smtClean="0">
                <a:solidFill>
                  <a:schemeClr val="bg1"/>
                </a:solidFill>
              </a:rPr>
              <a:t>장기간 </a:t>
            </a:r>
            <a:r>
              <a:rPr lang="ko-KR" altLang="en-US" sz="2000" dirty="0" err="1" smtClean="0">
                <a:solidFill>
                  <a:schemeClr val="bg1"/>
                </a:solidFill>
              </a:rPr>
              <a:t>노출시</a:t>
            </a:r>
            <a:r>
              <a:rPr lang="ko-KR" altLang="en-US" sz="2000" dirty="0" smtClean="0">
                <a:solidFill>
                  <a:schemeClr val="bg1"/>
                </a:solidFill>
              </a:rPr>
              <a:t> 발생 </a:t>
            </a:r>
            <a:r>
              <a:rPr lang="en-US" sz="2000" dirty="0" smtClean="0">
                <a:solidFill>
                  <a:schemeClr val="bg1"/>
                </a:solidFill>
              </a:rPr>
              <a:t>Long </a:t>
            </a:r>
            <a:r>
              <a:rPr lang="en-US" sz="2000" dirty="0">
                <a:solidFill>
                  <a:schemeClr val="bg1"/>
                </a:solidFill>
              </a:rPr>
              <a:t>Term </a:t>
            </a:r>
            <a:r>
              <a:rPr lang="en-US" sz="2000" dirty="0" smtClean="0">
                <a:solidFill>
                  <a:schemeClr val="bg1"/>
                </a:solidFill>
              </a:rPr>
              <a:t>Exposure - </a:t>
            </a:r>
            <a:r>
              <a:rPr lang="ko-KR" altLang="en-US" sz="2000" dirty="0">
                <a:solidFill>
                  <a:schemeClr val="bg1"/>
                </a:solidFill>
              </a:rPr>
              <a:t>정의 </a:t>
            </a:r>
            <a:r>
              <a:rPr lang="en-US" sz="2000" dirty="0">
                <a:solidFill>
                  <a:schemeClr val="bg1"/>
                </a:solidFill>
              </a:rPr>
              <a:t>Definition</a:t>
            </a:r>
          </a:p>
          <a:p>
            <a:pPr lvl="1"/>
            <a:r>
              <a:rPr lang="ko-KR" altLang="en-US" sz="2000" dirty="0" smtClean="0">
                <a:solidFill>
                  <a:schemeClr val="bg1"/>
                </a:solidFill>
              </a:rPr>
              <a:t>낮은 </a:t>
            </a:r>
            <a:r>
              <a:rPr lang="ko-KR" altLang="en-US" sz="2000" dirty="0" smtClean="0">
                <a:solidFill>
                  <a:schemeClr val="bg1"/>
                </a:solidFill>
              </a:rPr>
              <a:t>농도의 빈번한 노출 </a:t>
            </a:r>
            <a:r>
              <a:rPr lang="en-US" sz="2000" dirty="0" smtClean="0">
                <a:solidFill>
                  <a:schemeClr val="bg1"/>
                </a:solidFill>
              </a:rPr>
              <a:t>Many </a:t>
            </a:r>
            <a:r>
              <a:rPr lang="en-US" sz="2000" dirty="0">
                <a:solidFill>
                  <a:schemeClr val="bg1"/>
                </a:solidFill>
              </a:rPr>
              <a:t>repeated low dose </a:t>
            </a:r>
            <a:r>
              <a:rPr lang="en-US" sz="2000" dirty="0" smtClean="0">
                <a:solidFill>
                  <a:schemeClr val="bg1"/>
                </a:solidFill>
              </a:rPr>
              <a:t>exposures</a:t>
            </a:r>
            <a:endParaRPr lang="en-US" sz="2000" dirty="0">
              <a:solidFill>
                <a:schemeClr val="bg1"/>
              </a:solidFill>
            </a:endParaRPr>
          </a:p>
          <a:p>
            <a:r>
              <a:rPr lang="ko-KR" altLang="en-US" sz="2000" dirty="0" err="1" smtClean="0">
                <a:solidFill>
                  <a:schemeClr val="bg1"/>
                </a:solidFill>
              </a:rPr>
              <a:t>환경보호청의</a:t>
            </a:r>
            <a:r>
              <a:rPr lang="ko-KR" altLang="en-US" sz="2000" dirty="0" smtClean="0">
                <a:solidFill>
                  <a:schemeClr val="bg1"/>
                </a:solidFill>
              </a:rPr>
              <a:t> 만성독성 테스트 </a:t>
            </a:r>
            <a:r>
              <a:rPr lang="en-US" sz="2000" dirty="0" smtClean="0">
                <a:solidFill>
                  <a:schemeClr val="bg1"/>
                </a:solidFill>
              </a:rPr>
              <a:t>EPA </a:t>
            </a:r>
            <a:r>
              <a:rPr lang="en-US" sz="2000" dirty="0">
                <a:solidFill>
                  <a:schemeClr val="bg1"/>
                </a:solidFill>
              </a:rPr>
              <a:t>mandates testing for chronic toxicity of:</a:t>
            </a:r>
          </a:p>
          <a:p>
            <a:pPr lvl="1"/>
            <a:r>
              <a:rPr lang="ko-KR" altLang="en-US" sz="2200" dirty="0" smtClean="0">
                <a:solidFill>
                  <a:schemeClr val="bg1"/>
                </a:solidFill>
              </a:rPr>
              <a:t>활성성분 </a:t>
            </a:r>
            <a:r>
              <a:rPr lang="en-US" sz="2200" dirty="0" smtClean="0">
                <a:solidFill>
                  <a:schemeClr val="bg1"/>
                </a:solidFill>
              </a:rPr>
              <a:t>Active </a:t>
            </a:r>
            <a:r>
              <a:rPr lang="en-US" sz="2200" dirty="0">
                <a:solidFill>
                  <a:schemeClr val="bg1"/>
                </a:solidFill>
              </a:rPr>
              <a:t>ingredients</a:t>
            </a:r>
          </a:p>
          <a:p>
            <a:r>
              <a:rPr lang="ko-KR" altLang="en-US" sz="2000" dirty="0" smtClean="0">
                <a:solidFill>
                  <a:schemeClr val="bg1"/>
                </a:solidFill>
              </a:rPr>
              <a:t>생쥐에게 실험 </a:t>
            </a:r>
            <a:r>
              <a:rPr lang="en-US" sz="2000" dirty="0" smtClean="0">
                <a:solidFill>
                  <a:schemeClr val="bg1"/>
                </a:solidFill>
              </a:rPr>
              <a:t>Usually </a:t>
            </a:r>
            <a:r>
              <a:rPr lang="en-US" sz="2000" dirty="0">
                <a:solidFill>
                  <a:schemeClr val="bg1"/>
                </a:solidFill>
              </a:rPr>
              <a:t>on rats</a:t>
            </a:r>
          </a:p>
          <a:p>
            <a:r>
              <a:rPr lang="ko-KR" altLang="en-US" sz="2000" dirty="0" smtClean="0">
                <a:solidFill>
                  <a:schemeClr val="bg1"/>
                </a:solidFill>
              </a:rPr>
              <a:t>매우 많은 비용이 소요되는 실험 </a:t>
            </a:r>
            <a:r>
              <a:rPr lang="en-US" sz="2000" dirty="0" smtClean="0">
                <a:solidFill>
                  <a:schemeClr val="bg1"/>
                </a:solidFill>
              </a:rPr>
              <a:t>This </a:t>
            </a:r>
            <a:r>
              <a:rPr lang="en-US" sz="2000" dirty="0">
                <a:solidFill>
                  <a:schemeClr val="bg1"/>
                </a:solidFill>
              </a:rPr>
              <a:t>is very expensive</a:t>
            </a:r>
          </a:p>
          <a:p>
            <a:r>
              <a:rPr lang="ko-KR" altLang="en-US" sz="2000" dirty="0" smtClean="0">
                <a:solidFill>
                  <a:schemeClr val="bg1"/>
                </a:solidFill>
              </a:rPr>
              <a:t>만성독성 설명은 제품의 라벨에 부착됨</a:t>
            </a:r>
            <a:r>
              <a:rPr lang="en-US" altLang="ko-KR" sz="2000" dirty="0" smtClean="0">
                <a:solidFill>
                  <a:schemeClr val="bg1"/>
                </a:solidFill>
              </a:rPr>
              <a:t>(</a:t>
            </a:r>
            <a:r>
              <a:rPr lang="ko-KR" altLang="en-US" sz="2000" dirty="0" smtClean="0">
                <a:solidFill>
                  <a:schemeClr val="bg1"/>
                </a:solidFill>
              </a:rPr>
              <a:t>발암 물질</a:t>
            </a:r>
            <a:r>
              <a:rPr lang="en-US" altLang="ko-KR" sz="2000" dirty="0" smtClean="0">
                <a:solidFill>
                  <a:schemeClr val="bg1"/>
                </a:solidFill>
              </a:rPr>
              <a:t>, </a:t>
            </a:r>
            <a:r>
              <a:rPr lang="ko-KR" altLang="en-US" sz="2000" dirty="0" smtClean="0">
                <a:solidFill>
                  <a:schemeClr val="bg1"/>
                </a:solidFill>
              </a:rPr>
              <a:t>돌연변이</a:t>
            </a:r>
            <a:r>
              <a:rPr lang="en-US" altLang="ko-KR" sz="2000" dirty="0" smtClean="0">
                <a:solidFill>
                  <a:schemeClr val="bg1"/>
                </a:solidFill>
              </a:rPr>
              <a:t>, </a:t>
            </a:r>
            <a:r>
              <a:rPr lang="ko-KR" altLang="en-US" sz="2000" dirty="0" smtClean="0">
                <a:solidFill>
                  <a:schemeClr val="bg1"/>
                </a:solidFill>
              </a:rPr>
              <a:t>태아이상</a:t>
            </a:r>
            <a:r>
              <a:rPr lang="en-US" altLang="ko-KR" sz="2000" dirty="0" smtClean="0">
                <a:solidFill>
                  <a:schemeClr val="bg1"/>
                </a:solidFill>
              </a:rPr>
              <a:t>, </a:t>
            </a:r>
            <a:r>
              <a:rPr lang="ko-KR" altLang="en-US" sz="2000" dirty="0" smtClean="0">
                <a:solidFill>
                  <a:schemeClr val="bg1"/>
                </a:solidFill>
              </a:rPr>
              <a:t>등등</a:t>
            </a:r>
            <a:r>
              <a:rPr lang="en-US" altLang="ko-KR" sz="2000" dirty="0" smtClean="0">
                <a:solidFill>
                  <a:schemeClr val="bg1"/>
                </a:solidFill>
              </a:rPr>
              <a:t>)  </a:t>
            </a:r>
            <a:r>
              <a:rPr lang="en-US" sz="2000" dirty="0" smtClean="0">
                <a:solidFill>
                  <a:schemeClr val="bg1"/>
                </a:solidFill>
              </a:rPr>
              <a:t>Chronic </a:t>
            </a:r>
            <a:r>
              <a:rPr lang="en-US" sz="2000" dirty="0">
                <a:solidFill>
                  <a:schemeClr val="bg1"/>
                </a:solidFill>
              </a:rPr>
              <a:t>toxicity statements are placed on the product label (carcinogen, mutagen, reproductive damage, etc..)</a:t>
            </a:r>
          </a:p>
        </p:txBody>
      </p:sp>
      <p:sp>
        <p:nvSpPr>
          <p:cNvPr id="6"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custDataLst>
      <p:tags r:id="rId1"/>
    </p:custDataLst>
    <p:extLst>
      <p:ext uri="{BB962C8B-B14F-4D97-AF65-F5344CB8AC3E}">
        <p14:creationId xmlns:p14="http://schemas.microsoft.com/office/powerpoint/2010/main" val="47409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035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35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035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03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101378" name="Rectangle 2"/>
          <p:cNvSpPr>
            <a:spLocks noGrp="1" noChangeArrowheads="1"/>
          </p:cNvSpPr>
          <p:nvPr>
            <p:ph type="title"/>
          </p:nvPr>
        </p:nvSpPr>
        <p:spPr>
          <a:xfrm>
            <a:off x="460513" y="914400"/>
            <a:ext cx="8229600" cy="1143000"/>
          </a:xfrm>
        </p:spPr>
        <p:txBody>
          <a:bodyPr>
            <a:normAutofit fontScale="90000"/>
          </a:bodyPr>
          <a:lstStyle/>
          <a:p>
            <a:r>
              <a:rPr lang="ko-KR" altLang="en-US" sz="4000" dirty="0" smtClean="0">
                <a:solidFill>
                  <a:schemeClr val="bg1"/>
                </a:solidFill>
              </a:rPr>
              <a:t>우리의 </a:t>
            </a:r>
            <a:r>
              <a:rPr lang="en-US" altLang="ko-KR" sz="4000" dirty="0" smtClean="0">
                <a:solidFill>
                  <a:schemeClr val="bg1"/>
                </a:solidFill>
              </a:rPr>
              <a:t>“</a:t>
            </a:r>
            <a:r>
              <a:rPr lang="ko-KR" altLang="en-US" sz="4000" dirty="0" smtClean="0">
                <a:solidFill>
                  <a:schemeClr val="bg1"/>
                </a:solidFill>
              </a:rPr>
              <a:t>가장 안전한</a:t>
            </a:r>
            <a:r>
              <a:rPr lang="en-US" altLang="ko-KR" sz="4000" dirty="0" smtClean="0">
                <a:solidFill>
                  <a:schemeClr val="bg1"/>
                </a:solidFill>
              </a:rPr>
              <a:t>” </a:t>
            </a:r>
            <a:r>
              <a:rPr lang="ko-KR" altLang="en-US" sz="4000" dirty="0" smtClean="0">
                <a:solidFill>
                  <a:schemeClr val="bg1"/>
                </a:solidFill>
              </a:rPr>
              <a:t>화학물질  </a:t>
            </a:r>
            <a:r>
              <a:rPr lang="en-US" sz="4000" dirty="0" smtClean="0">
                <a:solidFill>
                  <a:schemeClr val="bg1"/>
                </a:solidFill>
              </a:rPr>
              <a:t>Some </a:t>
            </a:r>
            <a:r>
              <a:rPr lang="en-US" sz="4000" dirty="0">
                <a:solidFill>
                  <a:schemeClr val="bg1"/>
                </a:solidFill>
              </a:rPr>
              <a:t>of our “Safest” chemicals</a:t>
            </a:r>
          </a:p>
        </p:txBody>
      </p:sp>
      <p:sp>
        <p:nvSpPr>
          <p:cNvPr id="101379" name="Rectangle 3"/>
          <p:cNvSpPr>
            <a:spLocks noGrp="1" noChangeArrowheads="1"/>
          </p:cNvSpPr>
          <p:nvPr>
            <p:ph type="body" idx="1"/>
          </p:nvPr>
        </p:nvSpPr>
        <p:spPr>
          <a:xfrm>
            <a:off x="460513" y="2133600"/>
            <a:ext cx="8229600" cy="1371600"/>
          </a:xfrm>
        </p:spPr>
        <p:txBody>
          <a:bodyPr>
            <a:normAutofit/>
          </a:bodyPr>
          <a:lstStyle/>
          <a:p>
            <a:r>
              <a:rPr lang="ko-KR" altLang="en-US" sz="2000" dirty="0" smtClean="0">
                <a:solidFill>
                  <a:schemeClr val="bg1"/>
                </a:solidFill>
              </a:rPr>
              <a:t>만성 독성은 분명하게 나타남 </a:t>
            </a:r>
            <a:r>
              <a:rPr lang="en-US" sz="2000" dirty="0" smtClean="0">
                <a:solidFill>
                  <a:schemeClr val="bg1"/>
                </a:solidFill>
              </a:rPr>
              <a:t>Chronic </a:t>
            </a:r>
            <a:r>
              <a:rPr lang="en-US" sz="2000" dirty="0">
                <a:solidFill>
                  <a:schemeClr val="bg1"/>
                </a:solidFill>
              </a:rPr>
              <a:t>Affects </a:t>
            </a:r>
            <a:r>
              <a:rPr lang="en-US" sz="2000" dirty="0" smtClean="0">
                <a:solidFill>
                  <a:schemeClr val="bg1"/>
                </a:solidFill>
              </a:rPr>
              <a:t>Evident is Delayed</a:t>
            </a:r>
            <a:endParaRPr lang="en-US" sz="2000" dirty="0">
              <a:solidFill>
                <a:schemeClr val="bg1"/>
              </a:solidFill>
            </a:endParaRPr>
          </a:p>
          <a:p>
            <a:pPr lvl="1"/>
            <a:r>
              <a:rPr lang="ko-KR" altLang="en-US" sz="2000" dirty="0" smtClean="0">
                <a:solidFill>
                  <a:schemeClr val="bg1"/>
                </a:solidFill>
              </a:rPr>
              <a:t>면역 시스템 문제 </a:t>
            </a:r>
            <a:r>
              <a:rPr lang="en-US" sz="2000" dirty="0" smtClean="0">
                <a:solidFill>
                  <a:schemeClr val="bg1"/>
                </a:solidFill>
              </a:rPr>
              <a:t>Immune </a:t>
            </a:r>
            <a:r>
              <a:rPr lang="en-US" sz="2000" dirty="0">
                <a:solidFill>
                  <a:schemeClr val="bg1"/>
                </a:solidFill>
              </a:rPr>
              <a:t>system problems</a:t>
            </a:r>
          </a:p>
          <a:p>
            <a:pPr lvl="1"/>
            <a:r>
              <a:rPr lang="ko-KR" altLang="en-US" sz="2000" dirty="0" smtClean="0">
                <a:solidFill>
                  <a:schemeClr val="bg1"/>
                </a:solidFill>
              </a:rPr>
              <a:t>염증</a:t>
            </a:r>
            <a:r>
              <a:rPr lang="en-US" sz="2000" dirty="0" smtClean="0">
                <a:solidFill>
                  <a:schemeClr val="bg1"/>
                </a:solidFill>
              </a:rPr>
              <a:t>Sores</a:t>
            </a:r>
            <a:r>
              <a:rPr lang="en-US" sz="2000" dirty="0">
                <a:solidFill>
                  <a:schemeClr val="bg1"/>
                </a:solidFill>
              </a:rPr>
              <a:t>, </a:t>
            </a:r>
            <a:r>
              <a:rPr lang="ko-KR" altLang="en-US" sz="2000" dirty="0" smtClean="0">
                <a:solidFill>
                  <a:schemeClr val="bg1"/>
                </a:solidFill>
              </a:rPr>
              <a:t>발진</a:t>
            </a:r>
            <a:r>
              <a:rPr lang="en-US" sz="2000" dirty="0" smtClean="0">
                <a:solidFill>
                  <a:schemeClr val="bg1"/>
                </a:solidFill>
              </a:rPr>
              <a:t>Rashes</a:t>
            </a:r>
            <a:endParaRPr lang="en-US" sz="2000" dirty="0">
              <a:solidFill>
                <a:schemeClr val="bg1"/>
              </a:solidFill>
            </a:endParaRPr>
          </a:p>
        </p:txBody>
      </p:sp>
      <p:pic>
        <p:nvPicPr>
          <p:cNvPr id="1013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95400" y="3381374"/>
            <a:ext cx="23622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38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67200" y="3440791"/>
            <a:ext cx="34290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custDataLst>
      <p:tags r:id="rId1"/>
    </p:custDataLst>
    <p:extLst>
      <p:ext uri="{BB962C8B-B14F-4D97-AF65-F5344CB8AC3E}">
        <p14:creationId xmlns:p14="http://schemas.microsoft.com/office/powerpoint/2010/main" val="21657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379">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01380"/>
                                        </p:tgtEl>
                                        <p:attrNameLst>
                                          <p:attrName>style.visibility</p:attrName>
                                        </p:attrNameLst>
                                      </p:cBhvr>
                                      <p:to>
                                        <p:strVal val="visible"/>
                                      </p:to>
                                    </p:set>
                                    <p:animEffect transition="in" filter="fade">
                                      <p:cBhvr>
                                        <p:cTn id="13" dur="500"/>
                                        <p:tgtEl>
                                          <p:spTgt spid="101380"/>
                                        </p:tgtEl>
                                      </p:cBhvr>
                                    </p:animEffect>
                                  </p:childTnLst>
                                </p:cTn>
                              </p:par>
                              <p:par>
                                <p:cTn id="14" presetID="10" presetClass="entr" presetSubtype="0" fill="hold" nodeType="withEffect">
                                  <p:stCondLst>
                                    <p:cond delay="0"/>
                                  </p:stCondLst>
                                  <p:childTnLst>
                                    <p:set>
                                      <p:cBhvr>
                                        <p:cTn id="15" dur="1" fill="hold">
                                          <p:stCondLst>
                                            <p:cond delay="0"/>
                                          </p:stCondLst>
                                        </p:cTn>
                                        <p:tgtEl>
                                          <p:spTgt spid="101381"/>
                                        </p:tgtEl>
                                        <p:attrNameLst>
                                          <p:attrName>style.visibility</p:attrName>
                                        </p:attrNameLst>
                                      </p:cBhvr>
                                      <p:to>
                                        <p:strVal val="visible"/>
                                      </p:to>
                                    </p:set>
                                    <p:animEffect transition="in" filter="fade">
                                      <p:cBhvr>
                                        <p:cTn id="16" dur="500"/>
                                        <p:tgtEl>
                                          <p:spTgt spid="101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371600" y="1143000"/>
            <a:ext cx="64008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133600" y="0"/>
            <a:ext cx="4876800" cy="369332"/>
          </a:xfrm>
          <a:prstGeom prst="rect">
            <a:avLst/>
          </a:prstGeom>
          <a:noFill/>
        </p:spPr>
        <p:txBody>
          <a:bodyPr wrap="square" rtlCol="0">
            <a:spAutoFit/>
          </a:bodyPr>
          <a:lstStyle/>
          <a:p>
            <a:pPr algn="ctr"/>
            <a:r>
              <a:rPr lang="ko-KR" altLang="en-US" dirty="0" smtClean="0"/>
              <a:t>화학물질 독성 증상</a:t>
            </a:r>
            <a:endParaRPr lang="ko-KR" altLang="en-US" dirty="0"/>
          </a:p>
        </p:txBody>
      </p:sp>
      <p:sp>
        <p:nvSpPr>
          <p:cNvPr id="4" name="TextBox 3"/>
          <p:cNvSpPr txBox="1"/>
          <p:nvPr/>
        </p:nvSpPr>
        <p:spPr>
          <a:xfrm>
            <a:off x="228600" y="838200"/>
            <a:ext cx="1905000" cy="4801314"/>
          </a:xfrm>
          <a:prstGeom prst="rect">
            <a:avLst/>
          </a:prstGeom>
          <a:noFill/>
        </p:spPr>
        <p:txBody>
          <a:bodyPr wrap="square" rtlCol="0">
            <a:spAutoFit/>
          </a:bodyPr>
          <a:lstStyle/>
          <a:p>
            <a:r>
              <a:rPr lang="ko-KR" altLang="en-US" dirty="0" smtClean="0"/>
              <a:t>혼수상태</a:t>
            </a:r>
            <a:endParaRPr lang="en-US" altLang="ko-KR" dirty="0" smtClean="0"/>
          </a:p>
          <a:p>
            <a:endParaRPr lang="en-US" altLang="ko-KR" dirty="0" smtClean="0"/>
          </a:p>
          <a:p>
            <a:r>
              <a:rPr lang="ko-KR" altLang="en-US" dirty="0" smtClean="0"/>
              <a:t>경련</a:t>
            </a:r>
            <a:endParaRPr lang="en-US" altLang="ko-KR" dirty="0" smtClean="0"/>
          </a:p>
          <a:p>
            <a:endParaRPr lang="en-US" altLang="ko-KR" dirty="0" smtClean="0"/>
          </a:p>
          <a:p>
            <a:r>
              <a:rPr lang="ko-KR" altLang="en-US" dirty="0" smtClean="0"/>
              <a:t>두통</a:t>
            </a:r>
            <a:endParaRPr lang="en-US" altLang="ko-KR" dirty="0" smtClean="0"/>
          </a:p>
          <a:p>
            <a:endParaRPr lang="en-US" altLang="ko-KR" dirty="0" smtClean="0"/>
          </a:p>
          <a:p>
            <a:r>
              <a:rPr lang="ko-KR" altLang="en-US" dirty="0" smtClean="0"/>
              <a:t>어지러움</a:t>
            </a:r>
            <a:endParaRPr lang="en-US" altLang="ko-KR" dirty="0" smtClean="0"/>
          </a:p>
          <a:p>
            <a:endParaRPr lang="en-US" altLang="ko-KR" dirty="0" smtClean="0"/>
          </a:p>
          <a:p>
            <a:r>
              <a:rPr lang="ko-KR" altLang="en-US" dirty="0" smtClean="0"/>
              <a:t>발한</a:t>
            </a:r>
            <a:endParaRPr lang="en-US" altLang="ko-KR" dirty="0" smtClean="0"/>
          </a:p>
          <a:p>
            <a:endParaRPr lang="en-US" altLang="ko-KR" dirty="0" smtClean="0"/>
          </a:p>
          <a:p>
            <a:r>
              <a:rPr lang="ko-KR" altLang="en-US" dirty="0" smtClean="0"/>
              <a:t>호흡곤란</a:t>
            </a:r>
            <a:endParaRPr lang="en-US" altLang="ko-KR" dirty="0" smtClean="0"/>
          </a:p>
          <a:p>
            <a:endParaRPr lang="en-US" altLang="ko-KR" dirty="0" smtClean="0"/>
          </a:p>
          <a:p>
            <a:r>
              <a:rPr lang="ko-KR" altLang="en-US" dirty="0" smtClean="0"/>
              <a:t>부종</a:t>
            </a:r>
            <a:endParaRPr lang="en-US" altLang="ko-KR" dirty="0" smtClean="0"/>
          </a:p>
          <a:p>
            <a:endParaRPr lang="en-US" altLang="ko-KR" dirty="0" smtClean="0"/>
          </a:p>
          <a:p>
            <a:r>
              <a:rPr lang="ko-KR" altLang="en-US" dirty="0" smtClean="0"/>
              <a:t>근육경련</a:t>
            </a:r>
            <a:endParaRPr lang="en-US" altLang="ko-KR" dirty="0" smtClean="0"/>
          </a:p>
          <a:p>
            <a:endParaRPr lang="en-US" altLang="ko-KR" dirty="0" smtClean="0"/>
          </a:p>
          <a:p>
            <a:r>
              <a:rPr lang="ko-KR" altLang="en-US" dirty="0" smtClean="0"/>
              <a:t>근력약화</a:t>
            </a:r>
            <a:endParaRPr lang="ko-KR" altLang="en-US" dirty="0"/>
          </a:p>
        </p:txBody>
      </p:sp>
      <p:sp>
        <p:nvSpPr>
          <p:cNvPr id="5" name="TextBox 4"/>
          <p:cNvSpPr txBox="1"/>
          <p:nvPr/>
        </p:nvSpPr>
        <p:spPr>
          <a:xfrm>
            <a:off x="7239000" y="914400"/>
            <a:ext cx="1676400" cy="5355312"/>
          </a:xfrm>
          <a:prstGeom prst="rect">
            <a:avLst/>
          </a:prstGeom>
          <a:noFill/>
        </p:spPr>
        <p:txBody>
          <a:bodyPr wrap="square" rtlCol="0">
            <a:spAutoFit/>
          </a:bodyPr>
          <a:lstStyle/>
          <a:p>
            <a:r>
              <a:rPr lang="ko-KR" altLang="en-US" dirty="0" smtClean="0"/>
              <a:t>동공 축소</a:t>
            </a:r>
            <a:endParaRPr lang="en-US" altLang="ko-KR" dirty="0" smtClean="0"/>
          </a:p>
          <a:p>
            <a:endParaRPr lang="en-US" altLang="ko-KR" dirty="0" smtClean="0"/>
          </a:p>
          <a:p>
            <a:r>
              <a:rPr lang="ko-KR" altLang="en-US" dirty="0" smtClean="0"/>
              <a:t>눈물</a:t>
            </a:r>
            <a:endParaRPr lang="en-US" altLang="ko-KR" dirty="0" smtClean="0"/>
          </a:p>
          <a:p>
            <a:endParaRPr lang="en-US" altLang="ko-KR" dirty="0" smtClean="0"/>
          </a:p>
          <a:p>
            <a:r>
              <a:rPr lang="ko-KR" altLang="en-US" dirty="0" smtClean="0"/>
              <a:t>몽롱</a:t>
            </a:r>
            <a:r>
              <a:rPr lang="en-US" altLang="ko-KR" dirty="0" smtClean="0"/>
              <a:t>(</a:t>
            </a:r>
            <a:r>
              <a:rPr lang="ko-KR" altLang="en-US" dirty="0" err="1" smtClean="0"/>
              <a:t>눈흐림</a:t>
            </a:r>
            <a:r>
              <a:rPr lang="en-US" altLang="ko-KR" dirty="0" smtClean="0"/>
              <a:t>)</a:t>
            </a:r>
          </a:p>
          <a:p>
            <a:endParaRPr lang="en-US" altLang="ko-KR" dirty="0" smtClean="0"/>
          </a:p>
          <a:p>
            <a:r>
              <a:rPr lang="ko-KR" altLang="en-US" dirty="0" smtClean="0"/>
              <a:t>침 흘림</a:t>
            </a:r>
            <a:endParaRPr lang="en-US" altLang="ko-KR" dirty="0" smtClean="0"/>
          </a:p>
          <a:p>
            <a:endParaRPr lang="en-US" altLang="ko-KR" dirty="0" smtClean="0"/>
          </a:p>
          <a:p>
            <a:r>
              <a:rPr lang="ko-KR" altLang="en-US" dirty="0" err="1" smtClean="0"/>
              <a:t>심박증가</a:t>
            </a:r>
            <a:endParaRPr lang="en-US" altLang="ko-KR" dirty="0" smtClean="0"/>
          </a:p>
          <a:p>
            <a:endParaRPr lang="en-US" altLang="ko-KR" dirty="0" smtClean="0"/>
          </a:p>
          <a:p>
            <a:r>
              <a:rPr lang="ko-KR" altLang="en-US" dirty="0" smtClean="0"/>
              <a:t>혈압상승</a:t>
            </a:r>
            <a:endParaRPr lang="en-US" altLang="ko-KR" dirty="0" smtClean="0"/>
          </a:p>
          <a:p>
            <a:endParaRPr lang="en-US" altLang="ko-KR" dirty="0" smtClean="0"/>
          </a:p>
          <a:p>
            <a:r>
              <a:rPr lang="ko-KR" altLang="en-US" dirty="0" smtClean="0"/>
              <a:t>구토</a:t>
            </a:r>
            <a:endParaRPr lang="en-US" altLang="ko-KR" dirty="0" smtClean="0"/>
          </a:p>
          <a:p>
            <a:endParaRPr lang="en-US" altLang="ko-KR" dirty="0" smtClean="0"/>
          </a:p>
          <a:p>
            <a:r>
              <a:rPr lang="ko-KR" altLang="en-US" dirty="0" smtClean="0"/>
              <a:t>위경련</a:t>
            </a:r>
            <a:endParaRPr lang="en-US" altLang="ko-KR" dirty="0" smtClean="0"/>
          </a:p>
          <a:p>
            <a:endParaRPr lang="en-US" altLang="ko-KR" dirty="0" smtClean="0"/>
          </a:p>
          <a:p>
            <a:r>
              <a:rPr lang="ko-KR" altLang="en-US" dirty="0" smtClean="0"/>
              <a:t>설사</a:t>
            </a:r>
            <a:endParaRPr lang="en-US" altLang="ko-KR" dirty="0" smtClean="0"/>
          </a:p>
          <a:p>
            <a:endParaRPr lang="en-US" altLang="ko-KR" dirty="0" smtClean="0"/>
          </a:p>
          <a:p>
            <a:r>
              <a:rPr lang="en-US" altLang="ko-KR" dirty="0" smtClean="0"/>
              <a:t>(</a:t>
            </a:r>
            <a:r>
              <a:rPr lang="ko-KR" altLang="en-US" dirty="0" smtClean="0"/>
              <a:t>손</a:t>
            </a:r>
            <a:r>
              <a:rPr lang="en-US" altLang="ko-KR" dirty="0" smtClean="0"/>
              <a:t>)</a:t>
            </a:r>
            <a:r>
              <a:rPr lang="ko-KR" altLang="en-US" dirty="0" smtClean="0"/>
              <a:t>떨림</a:t>
            </a:r>
            <a:endParaRPr lang="ko-KR" altLang="en-US" dirty="0"/>
          </a:p>
        </p:txBody>
      </p:sp>
    </p:spTree>
    <p:custDataLst>
      <p:tags r:id="rId1"/>
    </p:custDataLst>
    <p:extLst>
      <p:ext uri="{BB962C8B-B14F-4D97-AF65-F5344CB8AC3E}">
        <p14:creationId xmlns:p14="http://schemas.microsoft.com/office/powerpoint/2010/main" val="1702077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6626" y="0"/>
            <a:ext cx="9150626" cy="6940826"/>
          </a:xfrm>
          <a:prstGeom prst="rect">
            <a:avLst/>
          </a:prstGeom>
        </p:spPr>
      </p:pic>
      <p:sp>
        <p:nvSpPr>
          <p:cNvPr id="5" name="Rectangle 2"/>
          <p:cNvSpPr txBox="1">
            <a:spLocks noChangeArrowheads="1"/>
          </p:cNvSpPr>
          <p:nvPr/>
        </p:nvSpPr>
        <p:spPr>
          <a:xfrm>
            <a:off x="473299" y="1181100"/>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o-KR" altLang="en-US" dirty="0" smtClean="0">
                <a:solidFill>
                  <a:schemeClr val="bg1"/>
                </a:solidFill>
              </a:rPr>
              <a:t>기초 인명 구조 장구 </a:t>
            </a:r>
            <a:r>
              <a:rPr lang="en-US" dirty="0" smtClean="0">
                <a:solidFill>
                  <a:schemeClr val="bg1"/>
                </a:solidFill>
              </a:rPr>
              <a:t>Basic Personal Protective Equipment (PPE)</a:t>
            </a:r>
            <a:endParaRPr lang="en-US" dirty="0">
              <a:solidFill>
                <a:schemeClr val="bg1"/>
              </a:solidFill>
            </a:endParaRPr>
          </a:p>
        </p:txBody>
      </p:sp>
      <p:sp>
        <p:nvSpPr>
          <p:cNvPr id="6" name="Rectangle 3"/>
          <p:cNvSpPr txBox="1">
            <a:spLocks noChangeArrowheads="1"/>
          </p:cNvSpPr>
          <p:nvPr/>
        </p:nvSpPr>
        <p:spPr>
          <a:xfrm>
            <a:off x="449687" y="2362200"/>
            <a:ext cx="8229600" cy="2590799"/>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800100" lvl="1" indent="-342900" algn="l">
              <a:buFont typeface="Arial" pitchFamily="34" charset="0"/>
              <a:buChar char="•"/>
            </a:pPr>
            <a:r>
              <a:rPr lang="ko-KR" altLang="en-US" sz="2400" dirty="0" smtClean="0">
                <a:solidFill>
                  <a:schemeClr val="bg1"/>
                </a:solidFill>
              </a:rPr>
              <a:t>화학적 저항이 있는 것</a:t>
            </a:r>
            <a:r>
              <a:rPr lang="en-US" altLang="ko-KR" sz="2400" dirty="0" smtClean="0">
                <a:solidFill>
                  <a:schemeClr val="bg1"/>
                </a:solidFill>
              </a:rPr>
              <a:t>, </a:t>
            </a:r>
            <a:r>
              <a:rPr lang="ko-KR" altLang="en-US" sz="2400" dirty="0" err="1" smtClean="0">
                <a:solidFill>
                  <a:schemeClr val="bg1"/>
                </a:solidFill>
              </a:rPr>
              <a:t>긴팔</a:t>
            </a:r>
            <a:r>
              <a:rPr lang="ko-KR" altLang="en-US" sz="2400" dirty="0" smtClean="0">
                <a:solidFill>
                  <a:schemeClr val="bg1"/>
                </a:solidFill>
              </a:rPr>
              <a:t> 셔츠</a:t>
            </a:r>
            <a:r>
              <a:rPr lang="en-US" altLang="ko-KR" sz="2400" dirty="0" smtClean="0">
                <a:solidFill>
                  <a:schemeClr val="bg1"/>
                </a:solidFill>
              </a:rPr>
              <a:t> &amp; </a:t>
            </a:r>
            <a:r>
              <a:rPr lang="ko-KR" altLang="en-US" sz="2400" dirty="0" err="1" smtClean="0">
                <a:solidFill>
                  <a:schemeClr val="bg1"/>
                </a:solidFill>
              </a:rPr>
              <a:t>긴바지</a:t>
            </a:r>
            <a:r>
              <a:rPr lang="ko-KR" altLang="en-US" sz="2400" dirty="0" smtClean="0">
                <a:solidFill>
                  <a:schemeClr val="bg1"/>
                </a:solidFill>
              </a:rPr>
              <a:t> 또는 일회용 작업복 </a:t>
            </a:r>
            <a:r>
              <a:rPr lang="en-US" sz="2400" dirty="0" smtClean="0">
                <a:solidFill>
                  <a:schemeClr val="bg1"/>
                </a:solidFill>
              </a:rPr>
              <a:t>Chemically resistant, long sleeved shirt &amp; long pants of tightly woven material or a throw-away coverall</a:t>
            </a:r>
          </a:p>
          <a:p>
            <a:pPr marL="800100" lvl="1" indent="-342900" algn="l">
              <a:buFont typeface="Arial" pitchFamily="34" charset="0"/>
              <a:buChar char="•"/>
            </a:pPr>
            <a:r>
              <a:rPr lang="ko-KR" altLang="en-US" sz="2400" dirty="0" smtClean="0">
                <a:solidFill>
                  <a:schemeClr val="bg1"/>
                </a:solidFill>
              </a:rPr>
              <a:t>방수 부츠 </a:t>
            </a:r>
            <a:r>
              <a:rPr lang="en-US" sz="2400" dirty="0" smtClean="0">
                <a:solidFill>
                  <a:schemeClr val="bg1"/>
                </a:solidFill>
              </a:rPr>
              <a:t>Waterproofed boots</a:t>
            </a:r>
          </a:p>
          <a:p>
            <a:pPr marL="800100" lvl="1" indent="-342900" algn="l">
              <a:buFont typeface="Arial" pitchFamily="34" charset="0"/>
              <a:buChar char="•"/>
            </a:pPr>
            <a:r>
              <a:rPr lang="ko-KR" altLang="en-US" sz="2400" dirty="0" err="1" smtClean="0">
                <a:solidFill>
                  <a:schemeClr val="bg1"/>
                </a:solidFill>
              </a:rPr>
              <a:t>고글</a:t>
            </a:r>
            <a:r>
              <a:rPr lang="ko-KR" altLang="en-US" sz="2400" dirty="0" smtClean="0">
                <a:solidFill>
                  <a:schemeClr val="bg1"/>
                </a:solidFill>
              </a:rPr>
              <a:t> </a:t>
            </a:r>
            <a:r>
              <a:rPr lang="en-US" sz="2400" dirty="0" smtClean="0">
                <a:solidFill>
                  <a:schemeClr val="bg1"/>
                </a:solidFill>
              </a:rPr>
              <a:t>Goggles </a:t>
            </a:r>
          </a:p>
          <a:p>
            <a:pPr marL="800100" lvl="1" indent="-342900" algn="l">
              <a:buFont typeface="Arial" pitchFamily="34" charset="0"/>
              <a:buChar char="•"/>
            </a:pPr>
            <a:r>
              <a:rPr lang="ko-KR" altLang="en-US" sz="2400" dirty="0" smtClean="0">
                <a:solidFill>
                  <a:schemeClr val="bg1"/>
                </a:solidFill>
              </a:rPr>
              <a:t>안전모 </a:t>
            </a:r>
            <a:r>
              <a:rPr lang="en-US" sz="2400" dirty="0" smtClean="0">
                <a:solidFill>
                  <a:schemeClr val="bg1"/>
                </a:solidFill>
              </a:rPr>
              <a:t>Protective hat</a:t>
            </a:r>
          </a:p>
          <a:p>
            <a:pPr marL="800100" lvl="1" indent="-342900" algn="l">
              <a:buFont typeface="Arial" pitchFamily="34" charset="0"/>
              <a:buChar char="•"/>
            </a:pPr>
            <a:r>
              <a:rPr lang="ko-KR" altLang="en-US" sz="2400" dirty="0" smtClean="0">
                <a:solidFill>
                  <a:schemeClr val="bg1"/>
                </a:solidFill>
              </a:rPr>
              <a:t>장갑 </a:t>
            </a:r>
            <a:r>
              <a:rPr lang="en-US" sz="2400" dirty="0" smtClean="0">
                <a:solidFill>
                  <a:schemeClr val="bg1"/>
                </a:solidFill>
              </a:rPr>
              <a:t>Gloves</a:t>
            </a:r>
            <a:endParaRPr lang="en-US" sz="2400" dirty="0">
              <a:solidFill>
                <a:schemeClr val="bg1"/>
              </a:solidFill>
            </a:endParaRPr>
          </a:p>
        </p:txBody>
      </p:sp>
      <p:pic>
        <p:nvPicPr>
          <p:cNvPr id="7" name="Picture 5" descr="Tyvek® Suits- 2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5193" y="3810000"/>
            <a:ext cx="1004094" cy="2390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5459912" y="4307986"/>
            <a:ext cx="1995488" cy="1394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3978499" y="4429272"/>
            <a:ext cx="1219198" cy="150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extLst>
      <p:ext uri="{BB962C8B-B14F-4D97-AF65-F5344CB8AC3E}">
        <p14:creationId xmlns:p14="http://schemas.microsoft.com/office/powerpoint/2010/main" val="208611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6626" y="0"/>
            <a:ext cx="9150626" cy="6940826"/>
          </a:xfrm>
          <a:prstGeom prst="rect">
            <a:avLst/>
          </a:prstGeom>
        </p:spPr>
      </p:pic>
      <p:sp>
        <p:nvSpPr>
          <p:cNvPr id="184323" name="Rectangle 3"/>
          <p:cNvSpPr>
            <a:spLocks noGrp="1" noChangeArrowheads="1"/>
          </p:cNvSpPr>
          <p:nvPr>
            <p:ph type="body" idx="1"/>
          </p:nvPr>
        </p:nvSpPr>
        <p:spPr>
          <a:xfrm>
            <a:off x="0" y="2057400"/>
            <a:ext cx="6781800" cy="4525963"/>
          </a:xfrm>
        </p:spPr>
        <p:txBody>
          <a:bodyPr>
            <a:normAutofit fontScale="92500"/>
          </a:bodyPr>
          <a:lstStyle/>
          <a:p>
            <a:pPr>
              <a:lnSpc>
                <a:spcPct val="90000"/>
              </a:lnSpc>
            </a:pPr>
            <a:r>
              <a:rPr lang="ko-KR" altLang="en-US" sz="1800" dirty="0" smtClean="0">
                <a:solidFill>
                  <a:schemeClr val="bg1"/>
                </a:solidFill>
              </a:rPr>
              <a:t>분진 마스크</a:t>
            </a:r>
            <a:r>
              <a:rPr lang="en-US" altLang="ko-KR" sz="1800" dirty="0" smtClean="0">
                <a:solidFill>
                  <a:schemeClr val="bg1"/>
                </a:solidFill>
              </a:rPr>
              <a:t>(</a:t>
            </a:r>
            <a:r>
              <a:rPr lang="ko-KR" altLang="en-US" sz="1800" dirty="0" smtClean="0">
                <a:solidFill>
                  <a:schemeClr val="bg1"/>
                </a:solidFill>
              </a:rPr>
              <a:t>먼지</a:t>
            </a:r>
            <a:r>
              <a:rPr lang="en-US" altLang="ko-KR" sz="1800" dirty="0" smtClean="0">
                <a:solidFill>
                  <a:schemeClr val="bg1"/>
                </a:solidFill>
              </a:rPr>
              <a:t>, </a:t>
            </a:r>
            <a:r>
              <a:rPr lang="ko-KR" altLang="en-US" sz="1800" dirty="0" smtClean="0">
                <a:solidFill>
                  <a:schemeClr val="bg1"/>
                </a:solidFill>
              </a:rPr>
              <a:t>입자</a:t>
            </a:r>
            <a:r>
              <a:rPr lang="en-US" altLang="ko-KR" sz="1800" dirty="0" smtClean="0">
                <a:solidFill>
                  <a:schemeClr val="bg1"/>
                </a:solidFill>
              </a:rPr>
              <a:t>)</a:t>
            </a:r>
            <a:r>
              <a:rPr lang="en-US" sz="1800" dirty="0" smtClean="0">
                <a:solidFill>
                  <a:schemeClr val="bg1"/>
                </a:solidFill>
              </a:rPr>
              <a:t>Particulate </a:t>
            </a:r>
            <a:r>
              <a:rPr lang="en-US" sz="1800" dirty="0">
                <a:solidFill>
                  <a:schemeClr val="bg1"/>
                </a:solidFill>
              </a:rPr>
              <a:t>masks (dusts, granules)</a:t>
            </a:r>
          </a:p>
          <a:p>
            <a:pPr lvl="1">
              <a:lnSpc>
                <a:spcPct val="90000"/>
              </a:lnSpc>
            </a:pPr>
            <a:r>
              <a:rPr lang="ko-KR" altLang="en-US" sz="1100" dirty="0" err="1" smtClean="0">
                <a:solidFill>
                  <a:schemeClr val="bg1"/>
                </a:solidFill>
              </a:rPr>
              <a:t>한면으로된</a:t>
            </a:r>
            <a:r>
              <a:rPr lang="ko-KR" altLang="en-US" sz="1100" dirty="0" smtClean="0">
                <a:solidFill>
                  <a:schemeClr val="bg1"/>
                </a:solidFill>
              </a:rPr>
              <a:t> 분진 마스크는 국립 안전건강연구소의 승인을 받지 못하였습니다</a:t>
            </a:r>
            <a:r>
              <a:rPr lang="en-US" altLang="ko-KR" sz="1100" dirty="0" smtClean="0">
                <a:solidFill>
                  <a:schemeClr val="bg1"/>
                </a:solidFill>
              </a:rPr>
              <a:t>. </a:t>
            </a:r>
            <a:r>
              <a:rPr lang="ko-KR" altLang="en-US" sz="1100" dirty="0" smtClean="0">
                <a:solidFill>
                  <a:schemeClr val="bg1"/>
                </a:solidFill>
              </a:rPr>
              <a:t>살충제 라벨이 붙은 제품을 사용하기에 적합하지 않습니다</a:t>
            </a:r>
            <a:r>
              <a:rPr lang="en-US" altLang="ko-KR" sz="1100" dirty="0" smtClean="0">
                <a:solidFill>
                  <a:schemeClr val="bg1"/>
                </a:solidFill>
              </a:rPr>
              <a:t>. </a:t>
            </a:r>
            <a:r>
              <a:rPr lang="en-US" sz="1100" dirty="0" smtClean="0">
                <a:solidFill>
                  <a:schemeClr val="bg1"/>
                </a:solidFill>
              </a:rPr>
              <a:t>The </a:t>
            </a:r>
            <a:r>
              <a:rPr lang="en-US" sz="1100" dirty="0">
                <a:solidFill>
                  <a:schemeClr val="bg1"/>
                </a:solidFill>
              </a:rPr>
              <a:t>one-strap dust mask is not NIOSH approved.  When pesticide label</a:t>
            </a:r>
          </a:p>
          <a:p>
            <a:pPr lvl="1">
              <a:lnSpc>
                <a:spcPct val="90000"/>
              </a:lnSpc>
              <a:buFont typeface="Wingdings" pitchFamily="2" charset="2"/>
              <a:buNone/>
            </a:pPr>
            <a:r>
              <a:rPr lang="en-US" sz="1100" dirty="0">
                <a:solidFill>
                  <a:schemeClr val="bg1"/>
                </a:solidFill>
              </a:rPr>
              <a:t> 	recommends a dust filter this is not acceptable.  For nuisance-level dusts. </a:t>
            </a:r>
            <a:br>
              <a:rPr lang="en-US" sz="1100" dirty="0">
                <a:solidFill>
                  <a:schemeClr val="bg1"/>
                </a:solidFill>
              </a:rPr>
            </a:br>
            <a:endParaRPr lang="en-US" sz="1100" dirty="0">
              <a:solidFill>
                <a:schemeClr val="bg1"/>
              </a:solidFill>
            </a:endParaRPr>
          </a:p>
          <a:p>
            <a:pPr lvl="1"/>
            <a:r>
              <a:rPr lang="ko-KR" altLang="en-US" sz="1100" dirty="0" smtClean="0">
                <a:solidFill>
                  <a:schemeClr val="bg1"/>
                </a:solidFill>
              </a:rPr>
              <a:t>일반적으로 </a:t>
            </a:r>
            <a:r>
              <a:rPr lang="ko-KR" altLang="en-US" sz="1100" dirty="0" err="1" smtClean="0">
                <a:solidFill>
                  <a:schemeClr val="bg1"/>
                </a:solidFill>
              </a:rPr>
              <a:t>두면으로</a:t>
            </a:r>
            <a:r>
              <a:rPr lang="ko-KR" altLang="en-US" sz="1100" dirty="0" smtClean="0">
                <a:solidFill>
                  <a:schemeClr val="bg1"/>
                </a:solidFill>
              </a:rPr>
              <a:t> 된 방독 마스크는 살충제 살포용은 아니지만 먼지나 입자를 </a:t>
            </a:r>
            <a:r>
              <a:rPr lang="ko-KR" altLang="en-US" sz="1100" dirty="0" err="1" smtClean="0">
                <a:solidFill>
                  <a:schemeClr val="bg1"/>
                </a:solidFill>
              </a:rPr>
              <a:t>살포할떄는</a:t>
            </a:r>
            <a:r>
              <a:rPr lang="ko-KR" altLang="en-US" sz="1100" dirty="0" smtClean="0">
                <a:solidFill>
                  <a:schemeClr val="bg1"/>
                </a:solidFill>
              </a:rPr>
              <a:t> 사용이 가능합니다</a:t>
            </a:r>
            <a:r>
              <a:rPr lang="en-US" altLang="ko-KR" sz="1100" dirty="0" smtClean="0">
                <a:solidFill>
                  <a:schemeClr val="bg1"/>
                </a:solidFill>
              </a:rPr>
              <a:t>. </a:t>
            </a:r>
            <a:r>
              <a:rPr lang="ko-KR" altLang="en-US" sz="1100" dirty="0" smtClean="0">
                <a:solidFill>
                  <a:schemeClr val="bg1"/>
                </a:solidFill>
              </a:rPr>
              <a:t>항상 살충제에 써있는 라벨을 읽고 준수해야 합니다</a:t>
            </a:r>
            <a:r>
              <a:rPr lang="en-US" altLang="ko-KR" sz="1100" dirty="0" smtClean="0">
                <a:solidFill>
                  <a:schemeClr val="bg1"/>
                </a:solidFill>
              </a:rPr>
              <a:t>. </a:t>
            </a:r>
            <a:r>
              <a:rPr lang="en-US" sz="1100" dirty="0" smtClean="0">
                <a:solidFill>
                  <a:schemeClr val="bg1"/>
                </a:solidFill>
              </a:rPr>
              <a:t>Generally</a:t>
            </a:r>
            <a:r>
              <a:rPr lang="en-US" sz="1100" dirty="0">
                <a:solidFill>
                  <a:schemeClr val="bg1"/>
                </a:solidFill>
              </a:rPr>
              <a:t>, two-strap respirators with exhale valves are not for pesticide</a:t>
            </a:r>
          </a:p>
          <a:p>
            <a:pPr lvl="1">
              <a:buFont typeface="Wingdings" pitchFamily="2" charset="2"/>
              <a:buNone/>
            </a:pPr>
            <a:r>
              <a:rPr lang="en-US" sz="1100" dirty="0">
                <a:solidFill>
                  <a:schemeClr val="bg1"/>
                </a:solidFill>
              </a:rPr>
              <a:t>	spraying but are acceptable for application of pesticide dusts and granules. </a:t>
            </a:r>
          </a:p>
          <a:p>
            <a:pPr lvl="1">
              <a:buFont typeface="Wingdings" pitchFamily="2" charset="2"/>
              <a:buNone/>
            </a:pPr>
            <a:r>
              <a:rPr lang="en-US" sz="1100" dirty="0">
                <a:solidFill>
                  <a:schemeClr val="bg1"/>
                </a:solidFill>
              </a:rPr>
              <a:t>	Always read the pesticide label for product-specific recommendations.</a:t>
            </a:r>
            <a:br>
              <a:rPr lang="en-US" sz="1100" dirty="0">
                <a:solidFill>
                  <a:schemeClr val="bg1"/>
                </a:solidFill>
              </a:rPr>
            </a:br>
            <a:endParaRPr lang="en-US" sz="1100" dirty="0">
              <a:solidFill>
                <a:schemeClr val="bg1"/>
              </a:solidFill>
            </a:endParaRPr>
          </a:p>
          <a:p>
            <a:pPr>
              <a:lnSpc>
                <a:spcPct val="90000"/>
              </a:lnSpc>
            </a:pPr>
            <a:r>
              <a:rPr lang="ko-KR" altLang="en-US" sz="1800" dirty="0" smtClean="0">
                <a:solidFill>
                  <a:schemeClr val="bg1"/>
                </a:solidFill>
              </a:rPr>
              <a:t>카트리지 형태 마스크 </a:t>
            </a:r>
            <a:r>
              <a:rPr lang="en-US" sz="1800" dirty="0" smtClean="0">
                <a:solidFill>
                  <a:schemeClr val="bg1"/>
                </a:solidFill>
              </a:rPr>
              <a:t>Cartridge </a:t>
            </a:r>
            <a:r>
              <a:rPr lang="en-US" sz="1800" dirty="0">
                <a:solidFill>
                  <a:schemeClr val="bg1"/>
                </a:solidFill>
              </a:rPr>
              <a:t>Type Respirators (pesticide vapors)</a:t>
            </a:r>
          </a:p>
          <a:p>
            <a:pPr lvl="1">
              <a:lnSpc>
                <a:spcPct val="90000"/>
              </a:lnSpc>
            </a:pPr>
            <a:r>
              <a:rPr lang="ko-KR" altLang="en-US" sz="1100" dirty="0" smtClean="0">
                <a:solidFill>
                  <a:schemeClr val="bg1"/>
                </a:solidFill>
              </a:rPr>
              <a:t>얼굴에 밀착되며 필터 교환가능 </a:t>
            </a:r>
            <a:r>
              <a:rPr lang="en-US" sz="1100" dirty="0" smtClean="0">
                <a:solidFill>
                  <a:schemeClr val="bg1"/>
                </a:solidFill>
              </a:rPr>
              <a:t>Fitted </a:t>
            </a:r>
            <a:r>
              <a:rPr lang="en-US" sz="1100" dirty="0">
                <a:solidFill>
                  <a:schemeClr val="bg1"/>
                </a:solidFill>
              </a:rPr>
              <a:t>face piece and replaceable filters</a:t>
            </a:r>
          </a:p>
          <a:p>
            <a:pPr lvl="1">
              <a:lnSpc>
                <a:spcPct val="90000"/>
              </a:lnSpc>
            </a:pPr>
            <a:r>
              <a:rPr lang="ko-KR" altLang="en-US" sz="1100" dirty="0" err="1" smtClean="0">
                <a:solidFill>
                  <a:schemeClr val="bg1"/>
                </a:solidFill>
              </a:rPr>
              <a:t>훈증용은</a:t>
            </a:r>
            <a:r>
              <a:rPr lang="ko-KR" altLang="en-US" sz="1100" dirty="0" smtClean="0">
                <a:solidFill>
                  <a:schemeClr val="bg1"/>
                </a:solidFill>
              </a:rPr>
              <a:t> 아님</a:t>
            </a:r>
            <a:r>
              <a:rPr lang="en-US" sz="1100" dirty="0" smtClean="0">
                <a:solidFill>
                  <a:schemeClr val="bg1"/>
                </a:solidFill>
              </a:rPr>
              <a:t>Not </a:t>
            </a:r>
            <a:r>
              <a:rPr lang="en-US" sz="1100" dirty="0">
                <a:solidFill>
                  <a:schemeClr val="bg1"/>
                </a:solidFill>
              </a:rPr>
              <a:t>for fumigants</a:t>
            </a:r>
          </a:p>
          <a:p>
            <a:pPr lvl="1">
              <a:lnSpc>
                <a:spcPct val="90000"/>
              </a:lnSpc>
            </a:pPr>
            <a:r>
              <a:rPr lang="ko-KR" altLang="en-US" sz="1100" dirty="0" smtClean="0">
                <a:solidFill>
                  <a:schemeClr val="bg1"/>
                </a:solidFill>
              </a:rPr>
              <a:t>국립 안전건강연구소의 승인 받음 </a:t>
            </a:r>
            <a:r>
              <a:rPr lang="en-US" sz="1100" dirty="0" smtClean="0">
                <a:solidFill>
                  <a:schemeClr val="bg1"/>
                </a:solidFill>
              </a:rPr>
              <a:t>Prefix </a:t>
            </a:r>
            <a:r>
              <a:rPr lang="en-US" sz="1100" dirty="0">
                <a:solidFill>
                  <a:schemeClr val="bg1"/>
                </a:solidFill>
              </a:rPr>
              <a:t>of NIOSH/MSHA “TC”</a:t>
            </a:r>
          </a:p>
          <a:p>
            <a:pPr lvl="1">
              <a:lnSpc>
                <a:spcPct val="90000"/>
              </a:lnSpc>
            </a:pPr>
            <a:r>
              <a:rPr lang="ko-KR" altLang="en-US" sz="1100" dirty="0" smtClean="0">
                <a:solidFill>
                  <a:schemeClr val="bg1"/>
                </a:solidFill>
              </a:rPr>
              <a:t>카트리지는 매년 교체되어야 하며 </a:t>
            </a:r>
            <a:r>
              <a:rPr lang="ko-KR" altLang="en-US" sz="1100" dirty="0" err="1" smtClean="0">
                <a:solidFill>
                  <a:schemeClr val="bg1"/>
                </a:solidFill>
              </a:rPr>
              <a:t>지퍼백에</a:t>
            </a:r>
            <a:r>
              <a:rPr lang="ko-KR" altLang="en-US" sz="1100" dirty="0" smtClean="0">
                <a:solidFill>
                  <a:schemeClr val="bg1"/>
                </a:solidFill>
              </a:rPr>
              <a:t> 넣어 보관 </a:t>
            </a:r>
            <a:r>
              <a:rPr lang="en-US" sz="1100" dirty="0" smtClean="0">
                <a:solidFill>
                  <a:schemeClr val="bg1"/>
                </a:solidFill>
              </a:rPr>
              <a:t>Cartridges </a:t>
            </a:r>
            <a:r>
              <a:rPr lang="en-US" sz="1100" dirty="0">
                <a:solidFill>
                  <a:schemeClr val="bg1"/>
                </a:solidFill>
              </a:rPr>
              <a:t>should be replaced annually and stored in </a:t>
            </a:r>
            <a:r>
              <a:rPr lang="en-US" sz="1100" dirty="0" err="1">
                <a:solidFill>
                  <a:schemeClr val="bg1"/>
                </a:solidFill>
              </a:rPr>
              <a:t>ziplock</a:t>
            </a:r>
            <a:r>
              <a:rPr lang="en-US" sz="1100" dirty="0">
                <a:solidFill>
                  <a:schemeClr val="bg1"/>
                </a:solidFill>
              </a:rPr>
              <a:t> bags</a:t>
            </a:r>
          </a:p>
          <a:p>
            <a:pPr lvl="1">
              <a:lnSpc>
                <a:spcPct val="90000"/>
              </a:lnSpc>
            </a:pPr>
            <a:r>
              <a:rPr lang="ko-KR" altLang="en-US" sz="1100" dirty="0" smtClean="0">
                <a:solidFill>
                  <a:schemeClr val="bg1"/>
                </a:solidFill>
              </a:rPr>
              <a:t>카트리지는 유기물증기에 사용이 가능 </a:t>
            </a:r>
            <a:r>
              <a:rPr lang="en-US" sz="1100" dirty="0" smtClean="0">
                <a:solidFill>
                  <a:schemeClr val="bg1"/>
                </a:solidFill>
              </a:rPr>
              <a:t>Cartridges </a:t>
            </a:r>
            <a:r>
              <a:rPr lang="en-US" sz="1100" dirty="0">
                <a:solidFill>
                  <a:schemeClr val="bg1"/>
                </a:solidFill>
              </a:rPr>
              <a:t>usually labeled for use with ORGANIC VAPORS</a:t>
            </a:r>
          </a:p>
          <a:p>
            <a:pPr lvl="1">
              <a:lnSpc>
                <a:spcPct val="90000"/>
              </a:lnSpc>
            </a:pPr>
            <a:r>
              <a:rPr lang="ko-KR" altLang="en-US" sz="1100" dirty="0" smtClean="0">
                <a:solidFill>
                  <a:schemeClr val="bg1"/>
                </a:solidFill>
              </a:rPr>
              <a:t>제품 라벨의 내용을 준수 </a:t>
            </a:r>
            <a:r>
              <a:rPr lang="en-US" sz="1100" dirty="0" smtClean="0">
                <a:solidFill>
                  <a:schemeClr val="bg1"/>
                </a:solidFill>
              </a:rPr>
              <a:t>Follow </a:t>
            </a:r>
            <a:r>
              <a:rPr lang="en-US" sz="1100" dirty="0">
                <a:solidFill>
                  <a:schemeClr val="bg1"/>
                </a:solidFill>
              </a:rPr>
              <a:t>product label</a:t>
            </a:r>
          </a:p>
          <a:p>
            <a:pPr>
              <a:lnSpc>
                <a:spcPct val="90000"/>
              </a:lnSpc>
            </a:pPr>
            <a:r>
              <a:rPr lang="ko-KR" altLang="en-US" sz="1800" dirty="0" smtClean="0">
                <a:solidFill>
                  <a:schemeClr val="bg1"/>
                </a:solidFill>
              </a:rPr>
              <a:t>자가호흡장비 </a:t>
            </a:r>
            <a:r>
              <a:rPr lang="en-US" sz="1800" dirty="0" smtClean="0">
                <a:solidFill>
                  <a:schemeClr val="bg1"/>
                </a:solidFill>
              </a:rPr>
              <a:t>Self </a:t>
            </a:r>
            <a:r>
              <a:rPr lang="en-US" sz="1800" dirty="0">
                <a:solidFill>
                  <a:schemeClr val="bg1"/>
                </a:solidFill>
              </a:rPr>
              <a:t>Contained Breathing Apparatus (SCBA)</a:t>
            </a:r>
          </a:p>
          <a:p>
            <a:pPr lvl="1">
              <a:lnSpc>
                <a:spcPct val="90000"/>
              </a:lnSpc>
            </a:pPr>
            <a:r>
              <a:rPr lang="ko-KR" altLang="en-US" sz="1300" dirty="0" smtClean="0">
                <a:solidFill>
                  <a:schemeClr val="bg1"/>
                </a:solidFill>
              </a:rPr>
              <a:t>메탄 및 황화수소 작업 가능 </a:t>
            </a:r>
            <a:r>
              <a:rPr lang="en-US" sz="1300" dirty="0" smtClean="0">
                <a:solidFill>
                  <a:schemeClr val="bg1"/>
                </a:solidFill>
              </a:rPr>
              <a:t>Manure </a:t>
            </a:r>
            <a:r>
              <a:rPr lang="en-US" sz="1300" dirty="0">
                <a:solidFill>
                  <a:schemeClr val="bg1"/>
                </a:solidFill>
              </a:rPr>
              <a:t>Pit with methane and hydrogen sulfide</a:t>
            </a:r>
          </a:p>
          <a:p>
            <a:pPr lvl="1">
              <a:lnSpc>
                <a:spcPct val="90000"/>
              </a:lnSpc>
            </a:pPr>
            <a:r>
              <a:rPr lang="ko-KR" altLang="en-US" sz="1300" dirty="0" smtClean="0">
                <a:solidFill>
                  <a:schemeClr val="bg1"/>
                </a:solidFill>
              </a:rPr>
              <a:t>암모니아 작업 가능 </a:t>
            </a:r>
            <a:r>
              <a:rPr lang="en-US" sz="1300" dirty="0" err="1" smtClean="0">
                <a:solidFill>
                  <a:schemeClr val="bg1"/>
                </a:solidFill>
              </a:rPr>
              <a:t>Anyhydrous</a:t>
            </a:r>
            <a:r>
              <a:rPr lang="en-US" sz="1300" dirty="0" smtClean="0">
                <a:solidFill>
                  <a:schemeClr val="bg1"/>
                </a:solidFill>
              </a:rPr>
              <a:t> </a:t>
            </a:r>
            <a:r>
              <a:rPr lang="en-US" sz="1300" dirty="0">
                <a:solidFill>
                  <a:schemeClr val="bg1"/>
                </a:solidFill>
              </a:rPr>
              <a:t>Ammonia</a:t>
            </a:r>
          </a:p>
          <a:p>
            <a:pPr lvl="1">
              <a:lnSpc>
                <a:spcPct val="90000"/>
              </a:lnSpc>
            </a:pPr>
            <a:r>
              <a:rPr lang="ko-KR" altLang="en-US" sz="1300" dirty="0" err="1" smtClean="0">
                <a:solidFill>
                  <a:schemeClr val="bg1"/>
                </a:solidFill>
              </a:rPr>
              <a:t>훈증</a:t>
            </a:r>
            <a:r>
              <a:rPr lang="ko-KR" altLang="en-US" sz="1300" dirty="0" smtClean="0">
                <a:solidFill>
                  <a:schemeClr val="bg1"/>
                </a:solidFill>
              </a:rPr>
              <a:t> 작업 가능 </a:t>
            </a:r>
            <a:r>
              <a:rPr lang="en-US" sz="1300" dirty="0" smtClean="0">
                <a:solidFill>
                  <a:schemeClr val="bg1"/>
                </a:solidFill>
              </a:rPr>
              <a:t>Grain </a:t>
            </a:r>
            <a:r>
              <a:rPr lang="en-US" sz="1300" dirty="0">
                <a:solidFill>
                  <a:schemeClr val="bg1"/>
                </a:solidFill>
              </a:rPr>
              <a:t>Fumigants</a:t>
            </a:r>
          </a:p>
          <a:p>
            <a:pPr lvl="1">
              <a:lnSpc>
                <a:spcPct val="90000"/>
              </a:lnSpc>
            </a:pPr>
            <a:r>
              <a:rPr lang="ko-KR" altLang="en-US" sz="1300" dirty="0" smtClean="0">
                <a:solidFill>
                  <a:schemeClr val="bg1"/>
                </a:solidFill>
              </a:rPr>
              <a:t>별도의 전문 진단서 필요 </a:t>
            </a:r>
            <a:r>
              <a:rPr lang="en-US" sz="1300" dirty="0" smtClean="0">
                <a:solidFill>
                  <a:schemeClr val="bg1"/>
                </a:solidFill>
              </a:rPr>
              <a:t>Special </a:t>
            </a:r>
            <a:r>
              <a:rPr lang="en-US" sz="1300" dirty="0">
                <a:solidFill>
                  <a:schemeClr val="bg1"/>
                </a:solidFill>
              </a:rPr>
              <a:t>Medical Certification Needed</a:t>
            </a:r>
          </a:p>
        </p:txBody>
      </p:sp>
      <p:pic>
        <p:nvPicPr>
          <p:cNvPr id="184324" name="Picture 4" descr="get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6600" y="2133600"/>
            <a:ext cx="188595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84325" name="Picture 5" descr="North 7700 Series Half Mask S&#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0400" y="3505200"/>
            <a:ext cx="18669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84326" name="Picture 6" descr="simple basic mask to to properly fit over nose and mouth"/>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86600" y="685800"/>
            <a:ext cx="19050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84327" name="Picture 9" descr="npo00000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58000" y="5181600"/>
            <a:ext cx="2057400"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28" name="Text Box 8"/>
          <p:cNvSpPr txBox="1">
            <a:spLocks noChangeArrowheads="1"/>
          </p:cNvSpPr>
          <p:nvPr/>
        </p:nvSpPr>
        <p:spPr bwMode="auto">
          <a:xfrm>
            <a:off x="5715000" y="1219200"/>
            <a:ext cx="14636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200" dirty="0">
                <a:solidFill>
                  <a:srgbClr val="00CC00"/>
                </a:solidFill>
              </a:rPr>
              <a:t>NO!</a:t>
            </a:r>
          </a:p>
        </p:txBody>
      </p:sp>
      <p:sp>
        <p:nvSpPr>
          <p:cNvPr id="184329" name="Text Box 9"/>
          <p:cNvSpPr txBox="1">
            <a:spLocks noChangeArrowheads="1"/>
          </p:cNvSpPr>
          <p:nvPr/>
        </p:nvSpPr>
        <p:spPr bwMode="auto">
          <a:xfrm>
            <a:off x="5791200" y="2514600"/>
            <a:ext cx="10826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dirty="0">
                <a:solidFill>
                  <a:srgbClr val="00CC00"/>
                </a:solidFill>
              </a:rPr>
              <a:t>YES!</a:t>
            </a:r>
          </a:p>
        </p:txBody>
      </p:sp>
      <p:sp>
        <p:nvSpPr>
          <p:cNvPr id="184330" name="Line 10"/>
          <p:cNvSpPr>
            <a:spLocks noChangeShapeType="1"/>
          </p:cNvSpPr>
          <p:nvPr/>
        </p:nvSpPr>
        <p:spPr bwMode="auto">
          <a:xfrm flipV="1">
            <a:off x="6553200" y="1447800"/>
            <a:ext cx="647700" cy="76200"/>
          </a:xfrm>
          <a:prstGeom prst="line">
            <a:avLst/>
          </a:prstGeom>
          <a:noFill/>
          <a:ln w="349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31" name="Line 11"/>
          <p:cNvSpPr>
            <a:spLocks noChangeShapeType="1"/>
          </p:cNvSpPr>
          <p:nvPr/>
        </p:nvSpPr>
        <p:spPr bwMode="auto">
          <a:xfrm flipV="1">
            <a:off x="6553200" y="2748700"/>
            <a:ext cx="647700" cy="70700"/>
          </a:xfrm>
          <a:prstGeom prst="line">
            <a:avLst/>
          </a:prstGeom>
          <a:noFill/>
          <a:ln w="349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itle 1"/>
          <p:cNvSpPr>
            <a:spLocks noGrp="1"/>
          </p:cNvSpPr>
          <p:nvPr>
            <p:ph type="title"/>
          </p:nvPr>
        </p:nvSpPr>
        <p:spPr>
          <a:xfrm>
            <a:off x="304800" y="1138886"/>
            <a:ext cx="4419600" cy="858078"/>
          </a:xfrm>
        </p:spPr>
        <p:txBody>
          <a:bodyPr>
            <a:normAutofit/>
          </a:bodyPr>
          <a:lstStyle/>
          <a:p>
            <a:r>
              <a:rPr lang="ko-KR" altLang="en-US" smtClean="0">
                <a:solidFill>
                  <a:schemeClr val="bg1"/>
                </a:solidFill>
              </a:rPr>
              <a:t>마스크</a:t>
            </a:r>
            <a:r>
              <a:rPr lang="en-US" dirty="0" smtClean="0">
                <a:solidFill>
                  <a:schemeClr val="bg1"/>
                </a:solidFill>
              </a:rPr>
              <a:t>Respirators</a:t>
            </a:r>
            <a:endParaRPr lang="en-US" dirty="0">
              <a:solidFill>
                <a:schemeClr val="bg1"/>
              </a:solidFill>
            </a:endParaRPr>
          </a:p>
        </p:txBody>
      </p:sp>
      <p:sp>
        <p:nvSpPr>
          <p:cNvPr id="14"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custDataLst>
      <p:tags r:id="rId1"/>
    </p:custDataLst>
    <p:extLst>
      <p:ext uri="{BB962C8B-B14F-4D97-AF65-F5344CB8AC3E}">
        <p14:creationId xmlns:p14="http://schemas.microsoft.com/office/powerpoint/2010/main" val="1881320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6386" name="Rectangle 2"/>
          <p:cNvSpPr>
            <a:spLocks noGrp="1" noChangeArrowheads="1"/>
          </p:cNvSpPr>
          <p:nvPr>
            <p:ph type="title"/>
          </p:nvPr>
        </p:nvSpPr>
        <p:spPr>
          <a:xfrm>
            <a:off x="152400" y="1295400"/>
            <a:ext cx="8839200" cy="838200"/>
          </a:xfrm>
        </p:spPr>
        <p:txBody>
          <a:bodyPr>
            <a:normAutofit fontScale="90000"/>
          </a:bodyPr>
          <a:lstStyle/>
          <a:p>
            <a:r>
              <a:rPr lang="en-US" dirty="0">
                <a:solidFill>
                  <a:schemeClr val="bg1"/>
                </a:solidFill>
              </a:rPr>
              <a:t>	</a:t>
            </a:r>
            <a:r>
              <a:rPr lang="ko-KR" altLang="en-US" dirty="0" smtClean="0">
                <a:solidFill>
                  <a:schemeClr val="bg1"/>
                </a:solidFill>
              </a:rPr>
              <a:t>사고발생시 조치 </a:t>
            </a:r>
            <a:r>
              <a:rPr lang="en-US" dirty="0" smtClean="0">
                <a:solidFill>
                  <a:schemeClr val="bg1"/>
                </a:solidFill>
              </a:rPr>
              <a:t>Accidental </a:t>
            </a:r>
            <a:r>
              <a:rPr lang="en-US" dirty="0">
                <a:solidFill>
                  <a:schemeClr val="bg1"/>
                </a:solidFill>
              </a:rPr>
              <a:t>Contact</a:t>
            </a:r>
          </a:p>
        </p:txBody>
      </p:sp>
      <p:sp>
        <p:nvSpPr>
          <p:cNvPr id="16387" name="Rectangle 3"/>
          <p:cNvSpPr>
            <a:spLocks noGrp="1" noChangeArrowheads="1"/>
          </p:cNvSpPr>
          <p:nvPr>
            <p:ph type="body" idx="1"/>
          </p:nvPr>
        </p:nvSpPr>
        <p:spPr>
          <a:xfrm>
            <a:off x="449687" y="2332037"/>
            <a:ext cx="8229600" cy="3916363"/>
          </a:xfrm>
        </p:spPr>
        <p:txBody>
          <a:bodyPr>
            <a:normAutofit fontScale="92500" lnSpcReduction="10000"/>
          </a:bodyPr>
          <a:lstStyle/>
          <a:p>
            <a:r>
              <a:rPr lang="ko-KR" altLang="en-US" sz="2800" dirty="0" smtClean="0">
                <a:solidFill>
                  <a:schemeClr val="bg1"/>
                </a:solidFill>
              </a:rPr>
              <a:t>살충제 접촉의 경우 </a:t>
            </a:r>
            <a:r>
              <a:rPr lang="en-US" sz="2800" dirty="0" smtClean="0">
                <a:solidFill>
                  <a:schemeClr val="bg1"/>
                </a:solidFill>
              </a:rPr>
              <a:t>If </a:t>
            </a:r>
            <a:r>
              <a:rPr lang="en-US" sz="2800" dirty="0">
                <a:solidFill>
                  <a:schemeClr val="bg1"/>
                </a:solidFill>
              </a:rPr>
              <a:t>you contact a pesticide</a:t>
            </a:r>
          </a:p>
          <a:p>
            <a:pPr lvl="1"/>
            <a:r>
              <a:rPr lang="ko-KR" altLang="en-US" sz="2400" dirty="0" smtClean="0">
                <a:solidFill>
                  <a:schemeClr val="bg1"/>
                </a:solidFill>
              </a:rPr>
              <a:t>접촉 부분을 깨끗이 세척 </a:t>
            </a:r>
            <a:r>
              <a:rPr lang="en-US" sz="2400" dirty="0" smtClean="0">
                <a:solidFill>
                  <a:schemeClr val="bg1"/>
                </a:solidFill>
              </a:rPr>
              <a:t>Clean </a:t>
            </a:r>
            <a:r>
              <a:rPr lang="en-US" sz="2400" dirty="0">
                <a:solidFill>
                  <a:schemeClr val="bg1"/>
                </a:solidFill>
              </a:rPr>
              <a:t>the body parts contacted</a:t>
            </a:r>
          </a:p>
          <a:p>
            <a:pPr lvl="2"/>
            <a:r>
              <a:rPr lang="ko-KR" altLang="en-US" sz="2000" b="1" dirty="0" smtClean="0">
                <a:solidFill>
                  <a:schemeClr val="bg1"/>
                </a:solidFill>
              </a:rPr>
              <a:t>즉시 </a:t>
            </a:r>
            <a:r>
              <a:rPr lang="en-US" sz="2000" b="1" dirty="0" smtClean="0">
                <a:solidFill>
                  <a:schemeClr val="bg1"/>
                </a:solidFill>
              </a:rPr>
              <a:t>Immediately</a:t>
            </a:r>
            <a:r>
              <a:rPr lang="en-US" sz="2000" dirty="0">
                <a:solidFill>
                  <a:schemeClr val="bg1"/>
                </a:solidFill>
              </a:rPr>
              <a:t>, and </a:t>
            </a:r>
          </a:p>
          <a:p>
            <a:pPr lvl="2"/>
            <a:r>
              <a:rPr lang="ko-KR" altLang="en-US" sz="2000" b="1" dirty="0" smtClean="0">
                <a:solidFill>
                  <a:schemeClr val="bg1"/>
                </a:solidFill>
              </a:rPr>
              <a:t>완전히 </a:t>
            </a:r>
            <a:r>
              <a:rPr lang="en-US" sz="2000" b="1" dirty="0" smtClean="0">
                <a:solidFill>
                  <a:schemeClr val="bg1"/>
                </a:solidFill>
              </a:rPr>
              <a:t>Thoroughly</a:t>
            </a:r>
            <a:endParaRPr lang="en-US" sz="2000" b="1" dirty="0">
              <a:solidFill>
                <a:schemeClr val="bg1"/>
              </a:solidFill>
            </a:endParaRPr>
          </a:p>
          <a:p>
            <a:pPr lvl="1"/>
            <a:r>
              <a:rPr lang="ko-KR" altLang="en-US" sz="2400" dirty="0" smtClean="0">
                <a:solidFill>
                  <a:schemeClr val="bg1"/>
                </a:solidFill>
              </a:rPr>
              <a:t>필요하다면 옷 갈아입기 </a:t>
            </a:r>
            <a:r>
              <a:rPr lang="en-US" sz="2400" dirty="0" smtClean="0">
                <a:solidFill>
                  <a:schemeClr val="bg1"/>
                </a:solidFill>
              </a:rPr>
              <a:t>Change </a:t>
            </a:r>
            <a:r>
              <a:rPr lang="en-US" sz="2400" dirty="0">
                <a:solidFill>
                  <a:schemeClr val="bg1"/>
                </a:solidFill>
              </a:rPr>
              <a:t>clothes if necessary</a:t>
            </a:r>
          </a:p>
          <a:p>
            <a:pPr lvl="1"/>
            <a:r>
              <a:rPr lang="ko-KR" altLang="en-US" sz="2400" dirty="0" smtClean="0">
                <a:solidFill>
                  <a:schemeClr val="bg1"/>
                </a:solidFill>
              </a:rPr>
              <a:t>필요하다면 응급조치 실시 </a:t>
            </a:r>
            <a:r>
              <a:rPr lang="en-US" sz="2400" dirty="0" smtClean="0">
                <a:solidFill>
                  <a:schemeClr val="bg1"/>
                </a:solidFill>
              </a:rPr>
              <a:t>Apply </a:t>
            </a:r>
            <a:r>
              <a:rPr lang="en-US" sz="2400" dirty="0">
                <a:solidFill>
                  <a:schemeClr val="bg1"/>
                </a:solidFill>
              </a:rPr>
              <a:t>First-Aid, if necessary</a:t>
            </a:r>
          </a:p>
          <a:p>
            <a:pPr lvl="1"/>
            <a:r>
              <a:rPr lang="en-US" sz="2400" dirty="0" smtClean="0">
                <a:solidFill>
                  <a:schemeClr val="bg1"/>
                </a:solidFill>
              </a:rPr>
              <a:t> </a:t>
            </a:r>
            <a:r>
              <a:rPr lang="ko-KR" altLang="en-US" sz="2400" dirty="0" smtClean="0">
                <a:solidFill>
                  <a:schemeClr val="bg1"/>
                </a:solidFill>
              </a:rPr>
              <a:t>만약 살충제를 삼키거나</a:t>
            </a:r>
            <a:r>
              <a:rPr lang="en-US" altLang="ko-KR" sz="2400" dirty="0" smtClean="0">
                <a:solidFill>
                  <a:schemeClr val="bg1"/>
                </a:solidFill>
              </a:rPr>
              <a:t>, </a:t>
            </a:r>
            <a:r>
              <a:rPr lang="ko-KR" altLang="en-US" sz="2400" dirty="0" smtClean="0">
                <a:solidFill>
                  <a:schemeClr val="bg1"/>
                </a:solidFill>
              </a:rPr>
              <a:t>눈에 들어갔을 경우 또는 접촉에 따른 </a:t>
            </a:r>
            <a:r>
              <a:rPr lang="ko-KR" altLang="en-US" sz="2400" b="1" dirty="0" smtClean="0">
                <a:solidFill>
                  <a:schemeClr val="bg1"/>
                </a:solidFill>
              </a:rPr>
              <a:t>이상징후</a:t>
            </a:r>
            <a:r>
              <a:rPr lang="ko-KR" altLang="en-US" sz="2400" dirty="0" smtClean="0">
                <a:solidFill>
                  <a:schemeClr val="bg1"/>
                </a:solidFill>
              </a:rPr>
              <a:t>가 </a:t>
            </a:r>
            <a:r>
              <a:rPr lang="ko-KR" altLang="en-US" sz="2400" dirty="0" err="1" smtClean="0">
                <a:solidFill>
                  <a:schemeClr val="bg1"/>
                </a:solidFill>
              </a:rPr>
              <a:t>보일때는</a:t>
            </a:r>
            <a:r>
              <a:rPr lang="ko-KR" altLang="en-US" sz="2400" dirty="0" smtClean="0">
                <a:solidFill>
                  <a:schemeClr val="bg1"/>
                </a:solidFill>
              </a:rPr>
              <a:t> </a:t>
            </a:r>
            <a:r>
              <a:rPr lang="ko-KR" altLang="en-US" sz="2400" b="1" dirty="0" smtClean="0">
                <a:solidFill>
                  <a:schemeClr val="bg1"/>
                </a:solidFill>
              </a:rPr>
              <a:t>즉시</a:t>
            </a:r>
            <a:r>
              <a:rPr lang="ko-KR" altLang="en-US" sz="2400" dirty="0" smtClean="0">
                <a:solidFill>
                  <a:schemeClr val="bg1"/>
                </a:solidFill>
              </a:rPr>
              <a:t> 환자를 의사에게 데려가야 한다</a:t>
            </a:r>
            <a:r>
              <a:rPr lang="en-US" altLang="ko-KR" sz="2400" dirty="0" smtClean="0">
                <a:solidFill>
                  <a:schemeClr val="bg1"/>
                </a:solidFill>
              </a:rPr>
              <a:t>. </a:t>
            </a:r>
            <a:r>
              <a:rPr lang="en-US" sz="2400" dirty="0" smtClean="0">
                <a:solidFill>
                  <a:schemeClr val="bg1"/>
                </a:solidFill>
              </a:rPr>
              <a:t>If </a:t>
            </a:r>
            <a:r>
              <a:rPr lang="en-US" sz="2400" dirty="0">
                <a:solidFill>
                  <a:schemeClr val="bg1"/>
                </a:solidFill>
              </a:rPr>
              <a:t>pesticide was swallowed, if it has gotten into the eyes, or if the person contacted is showing </a:t>
            </a:r>
            <a:r>
              <a:rPr lang="en-US" sz="2400" b="1" dirty="0">
                <a:solidFill>
                  <a:schemeClr val="bg1"/>
                </a:solidFill>
              </a:rPr>
              <a:t>any symptoms</a:t>
            </a:r>
            <a:r>
              <a:rPr lang="en-US" sz="2400" dirty="0">
                <a:solidFill>
                  <a:schemeClr val="bg1"/>
                </a:solidFill>
              </a:rPr>
              <a:t> resulting from the contact – get </a:t>
            </a:r>
            <a:r>
              <a:rPr lang="en-US" sz="2400" dirty="0" smtClean="0">
                <a:solidFill>
                  <a:schemeClr val="bg1"/>
                </a:solidFill>
              </a:rPr>
              <a:t>person to </a:t>
            </a:r>
            <a:r>
              <a:rPr lang="en-US" sz="2400" dirty="0">
                <a:solidFill>
                  <a:schemeClr val="bg1"/>
                </a:solidFill>
              </a:rPr>
              <a:t>a doctor </a:t>
            </a:r>
            <a:r>
              <a:rPr lang="en-US" sz="2400" b="1" dirty="0" smtClean="0">
                <a:solidFill>
                  <a:schemeClr val="bg1"/>
                </a:solidFill>
              </a:rPr>
              <a:t>immediately</a:t>
            </a:r>
            <a:endParaRPr lang="en-US" sz="2400" b="1" dirty="0">
              <a:solidFill>
                <a:schemeClr val="bg1"/>
              </a:solidFill>
            </a:endParaRPr>
          </a:p>
        </p:txBody>
      </p:sp>
      <p:sp>
        <p:nvSpPr>
          <p:cNvPr id="6"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extLst>
      <p:ext uri="{BB962C8B-B14F-4D97-AF65-F5344CB8AC3E}">
        <p14:creationId xmlns:p14="http://schemas.microsoft.com/office/powerpoint/2010/main" val="278547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7410" name="Rectangle 2"/>
          <p:cNvSpPr>
            <a:spLocks noGrp="1" noChangeArrowheads="1"/>
          </p:cNvSpPr>
          <p:nvPr>
            <p:ph type="title"/>
          </p:nvPr>
        </p:nvSpPr>
        <p:spPr>
          <a:xfrm>
            <a:off x="0" y="1295400"/>
            <a:ext cx="9144000" cy="579438"/>
          </a:xfrm>
        </p:spPr>
        <p:txBody>
          <a:bodyPr>
            <a:normAutofit fontScale="90000"/>
          </a:bodyPr>
          <a:lstStyle/>
          <a:p>
            <a:r>
              <a:rPr lang="ko-KR" altLang="en-US" sz="3600" dirty="0" smtClean="0">
                <a:solidFill>
                  <a:schemeClr val="bg1"/>
                </a:solidFill>
              </a:rPr>
              <a:t>심각한 </a:t>
            </a:r>
            <a:r>
              <a:rPr lang="en-US" altLang="ko-KR" sz="3600" dirty="0" smtClean="0">
                <a:solidFill>
                  <a:schemeClr val="bg1"/>
                </a:solidFill>
              </a:rPr>
              <a:t>(</a:t>
            </a:r>
            <a:r>
              <a:rPr lang="ko-KR" altLang="en-US" sz="3600" dirty="0" smtClean="0">
                <a:solidFill>
                  <a:schemeClr val="bg1"/>
                </a:solidFill>
              </a:rPr>
              <a:t>살충제에</a:t>
            </a:r>
            <a:r>
              <a:rPr lang="en-US" altLang="ko-KR" sz="3600" dirty="0" smtClean="0">
                <a:solidFill>
                  <a:schemeClr val="bg1"/>
                </a:solidFill>
              </a:rPr>
              <a:t>)</a:t>
            </a:r>
            <a:r>
              <a:rPr lang="ko-KR" altLang="en-US" sz="3600" dirty="0" smtClean="0">
                <a:solidFill>
                  <a:schemeClr val="bg1"/>
                </a:solidFill>
              </a:rPr>
              <a:t>노출</a:t>
            </a:r>
            <a:r>
              <a:rPr lang="ko-KR" altLang="en-US" dirty="0" smtClean="0">
                <a:solidFill>
                  <a:schemeClr val="bg1"/>
                </a:solidFill>
              </a:rPr>
              <a:t> </a:t>
            </a:r>
            <a:r>
              <a:rPr lang="en-US" dirty="0" smtClean="0">
                <a:solidFill>
                  <a:schemeClr val="bg1"/>
                </a:solidFill>
              </a:rPr>
              <a:t>Serious </a:t>
            </a:r>
            <a:r>
              <a:rPr lang="en-US" dirty="0">
                <a:solidFill>
                  <a:schemeClr val="bg1"/>
                </a:solidFill>
              </a:rPr>
              <a:t>Exposure</a:t>
            </a:r>
          </a:p>
        </p:txBody>
      </p:sp>
      <p:sp>
        <p:nvSpPr>
          <p:cNvPr id="17411" name="Rectangle 3"/>
          <p:cNvSpPr>
            <a:spLocks noGrp="1" noChangeArrowheads="1"/>
          </p:cNvSpPr>
          <p:nvPr>
            <p:ph type="body" idx="1"/>
          </p:nvPr>
        </p:nvSpPr>
        <p:spPr>
          <a:xfrm>
            <a:off x="609600" y="1953389"/>
            <a:ext cx="8229600" cy="2971800"/>
          </a:xfrm>
        </p:spPr>
        <p:txBody>
          <a:bodyPr>
            <a:normAutofit/>
          </a:bodyPr>
          <a:lstStyle/>
          <a:p>
            <a:pPr>
              <a:lnSpc>
                <a:spcPct val="90000"/>
              </a:lnSpc>
            </a:pPr>
            <a:r>
              <a:rPr lang="ko-KR" altLang="en-US" sz="1800" dirty="0" smtClean="0">
                <a:solidFill>
                  <a:schemeClr val="bg1"/>
                </a:solidFill>
              </a:rPr>
              <a:t>의사에게 바로 가야 하는 경우 </a:t>
            </a:r>
            <a:r>
              <a:rPr lang="en-US" sz="1800" dirty="0" smtClean="0">
                <a:solidFill>
                  <a:schemeClr val="bg1"/>
                </a:solidFill>
              </a:rPr>
              <a:t>If </a:t>
            </a:r>
            <a:r>
              <a:rPr lang="en-US" sz="1800" dirty="0">
                <a:solidFill>
                  <a:schemeClr val="bg1"/>
                </a:solidFill>
              </a:rPr>
              <a:t>you have to go to a doctor</a:t>
            </a:r>
          </a:p>
          <a:p>
            <a:pPr lvl="1">
              <a:lnSpc>
                <a:spcPct val="90000"/>
              </a:lnSpc>
            </a:pPr>
            <a:r>
              <a:rPr lang="ko-KR" altLang="en-US" sz="1800" dirty="0" smtClean="0">
                <a:solidFill>
                  <a:schemeClr val="bg1"/>
                </a:solidFill>
              </a:rPr>
              <a:t>담당 팀장은 사전에 협의한 의사를 알려주고 즉각  이송해야 한다 </a:t>
            </a:r>
            <a:r>
              <a:rPr lang="en-US" sz="1800" dirty="0" smtClean="0">
                <a:solidFill>
                  <a:schemeClr val="bg1"/>
                </a:solidFill>
              </a:rPr>
              <a:t>Notify </a:t>
            </a:r>
            <a:r>
              <a:rPr lang="en-US" sz="1800" dirty="0">
                <a:solidFill>
                  <a:schemeClr val="bg1"/>
                </a:solidFill>
              </a:rPr>
              <a:t>your </a:t>
            </a:r>
            <a:r>
              <a:rPr lang="en-US" sz="1800" dirty="0" smtClean="0">
                <a:solidFill>
                  <a:schemeClr val="bg1"/>
                </a:solidFill>
              </a:rPr>
              <a:t>supervisor and </a:t>
            </a:r>
            <a:r>
              <a:rPr lang="en-US" sz="1800" dirty="0">
                <a:solidFill>
                  <a:schemeClr val="bg1"/>
                </a:solidFill>
              </a:rPr>
              <a:t>have them determine which doctor and prearrange for you to be seen immediately</a:t>
            </a:r>
          </a:p>
          <a:p>
            <a:pPr lvl="1">
              <a:lnSpc>
                <a:spcPct val="90000"/>
              </a:lnSpc>
            </a:pPr>
            <a:r>
              <a:rPr lang="ko-KR" altLang="en-US" sz="1800" dirty="0" smtClean="0">
                <a:solidFill>
                  <a:schemeClr val="bg1"/>
                </a:solidFill>
              </a:rPr>
              <a:t>의사에게 사전에 회사와 응급사항에 대한 사항을 이야기 하여 준비 할 수 있도록 해야 한다</a:t>
            </a:r>
            <a:r>
              <a:rPr lang="en-US" sz="1800" dirty="0" smtClean="0">
                <a:solidFill>
                  <a:schemeClr val="bg1"/>
                </a:solidFill>
              </a:rPr>
              <a:t>(</a:t>
            </a:r>
            <a:r>
              <a:rPr lang="en-US" sz="1800" dirty="0">
                <a:solidFill>
                  <a:schemeClr val="bg1"/>
                </a:solidFill>
              </a:rPr>
              <a:t>Which doctor should be determined from your previously prepared </a:t>
            </a:r>
            <a:r>
              <a:rPr lang="en-US" sz="1800" b="1" dirty="0">
                <a:solidFill>
                  <a:srgbClr val="FFFF00"/>
                </a:solidFill>
              </a:rPr>
              <a:t>Spill Plan </a:t>
            </a:r>
            <a:r>
              <a:rPr lang="en-US" sz="1800" dirty="0">
                <a:solidFill>
                  <a:schemeClr val="bg1"/>
                </a:solidFill>
              </a:rPr>
              <a:t>which is filed at the </a:t>
            </a:r>
            <a:r>
              <a:rPr lang="en-US" sz="1800" dirty="0" smtClean="0">
                <a:solidFill>
                  <a:schemeClr val="bg1"/>
                </a:solidFill>
              </a:rPr>
              <a:t>company)</a:t>
            </a:r>
            <a:endParaRPr lang="en-US" sz="1800" dirty="0">
              <a:solidFill>
                <a:schemeClr val="bg1"/>
              </a:solidFill>
            </a:endParaRPr>
          </a:p>
          <a:p>
            <a:pPr lvl="1">
              <a:lnSpc>
                <a:spcPct val="90000"/>
              </a:lnSpc>
            </a:pPr>
            <a:r>
              <a:rPr lang="ko-KR" altLang="en-US" sz="1800" dirty="0" smtClean="0">
                <a:solidFill>
                  <a:schemeClr val="bg1"/>
                </a:solidFill>
              </a:rPr>
              <a:t>해당 화학물의 한국 라벨 및 </a:t>
            </a:r>
            <a:r>
              <a:rPr lang="en-US" altLang="ko-KR" sz="1800" dirty="0" smtClean="0">
                <a:solidFill>
                  <a:schemeClr val="bg1"/>
                </a:solidFill>
              </a:rPr>
              <a:t>MSDS</a:t>
            </a:r>
            <a:r>
              <a:rPr lang="ko-KR" altLang="en-US" sz="1800" dirty="0" smtClean="0">
                <a:solidFill>
                  <a:schemeClr val="bg1"/>
                </a:solidFill>
              </a:rPr>
              <a:t>를 의사에게 전달한다 </a:t>
            </a:r>
            <a:r>
              <a:rPr lang="en-US" sz="1800" dirty="0" smtClean="0">
                <a:solidFill>
                  <a:schemeClr val="bg1"/>
                </a:solidFill>
              </a:rPr>
              <a:t>Carry </a:t>
            </a:r>
            <a:r>
              <a:rPr lang="en-US" sz="1800" dirty="0">
                <a:solidFill>
                  <a:schemeClr val="bg1"/>
                </a:solidFill>
              </a:rPr>
              <a:t>a copy of the </a:t>
            </a:r>
            <a:r>
              <a:rPr lang="en-US" sz="1800" dirty="0" smtClean="0">
                <a:solidFill>
                  <a:schemeClr val="bg1"/>
                </a:solidFill>
              </a:rPr>
              <a:t>Korean label </a:t>
            </a:r>
            <a:r>
              <a:rPr lang="en-US" sz="1800" dirty="0">
                <a:solidFill>
                  <a:schemeClr val="bg1"/>
                </a:solidFill>
              </a:rPr>
              <a:t>and </a:t>
            </a:r>
            <a:r>
              <a:rPr lang="en-US" sz="1800" dirty="0" smtClean="0">
                <a:solidFill>
                  <a:schemeClr val="bg1"/>
                </a:solidFill>
              </a:rPr>
              <a:t>any MSDS </a:t>
            </a:r>
            <a:r>
              <a:rPr lang="en-US" sz="1800" dirty="0">
                <a:solidFill>
                  <a:schemeClr val="bg1"/>
                </a:solidFill>
              </a:rPr>
              <a:t>to the </a:t>
            </a:r>
            <a:r>
              <a:rPr lang="en-US" sz="1800" dirty="0" smtClean="0">
                <a:solidFill>
                  <a:schemeClr val="bg1"/>
                </a:solidFill>
              </a:rPr>
              <a:t>doctor – even an MSDS in English</a:t>
            </a:r>
            <a:endParaRPr lang="en-US" sz="1800" dirty="0">
              <a:solidFill>
                <a:schemeClr val="bg1"/>
              </a:solidFill>
            </a:endParaRPr>
          </a:p>
        </p:txBody>
      </p:sp>
      <p:pic>
        <p:nvPicPr>
          <p:cNvPr id="6148" name="Picture 4" descr="http://www.reachtoteachrecruiting.com/images/healthcare-kore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4590179"/>
            <a:ext cx="3179839" cy="208597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farm5.static.flickr.com/4010/4697909395_3bfb3582a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7400" y="4590179"/>
            <a:ext cx="2933700" cy="20859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p:nvPr/>
        </p:nvSpPr>
        <p:spPr>
          <a:xfrm>
            <a:off x="0" y="35972"/>
            <a:ext cx="9144000" cy="954107"/>
          </a:xfrm>
          <a:prstGeom prst="rect">
            <a:avLst/>
          </a:prstGeom>
        </p:spPr>
        <p:txBody>
          <a:bodyPr wrap="square">
            <a:spAutoFit/>
          </a:bodyPr>
          <a:lstStyle/>
          <a:p>
            <a:pPr algn="ctr"/>
            <a:r>
              <a:rPr lang="ko-KR" altLang="en-US" sz="3200" dirty="0" err="1" smtClean="0">
                <a:solidFill>
                  <a:srgbClr val="FFFF00"/>
                </a:solidFill>
              </a:rPr>
              <a:t>화학물</a:t>
            </a:r>
            <a:r>
              <a:rPr lang="ko-KR" altLang="en-US" sz="3200" dirty="0" smtClean="0">
                <a:solidFill>
                  <a:srgbClr val="FFFF00"/>
                </a:solidFill>
              </a:rPr>
              <a:t> </a:t>
            </a:r>
            <a:r>
              <a:rPr lang="ko-KR" altLang="en-US" sz="3200" dirty="0" err="1" smtClean="0">
                <a:solidFill>
                  <a:srgbClr val="FFFF00"/>
                </a:solidFill>
              </a:rPr>
              <a:t>살포자를</a:t>
            </a:r>
            <a:r>
              <a:rPr lang="ko-KR" altLang="en-US" sz="3200" dirty="0" smtClean="0">
                <a:solidFill>
                  <a:srgbClr val="FFFF00"/>
                </a:solidFill>
              </a:rPr>
              <a:t> 위한</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안전 </a:t>
            </a:r>
            <a:r>
              <a:rPr lang="en-US" altLang="ko-KR" dirty="0" smtClean="0">
                <a:solidFill>
                  <a:srgbClr val="FFFF00"/>
                </a:solidFill>
              </a:rPr>
              <a:t>&amp; </a:t>
            </a:r>
            <a:r>
              <a:rPr lang="ko-KR" altLang="en-US" dirty="0" smtClean="0">
                <a:solidFill>
                  <a:srgbClr val="FFFF00"/>
                </a:solidFill>
              </a:rPr>
              <a:t>보건 </a:t>
            </a:r>
            <a:r>
              <a:rPr lang="en-US" sz="2400" dirty="0" smtClean="0">
                <a:solidFill>
                  <a:srgbClr val="FFFF00"/>
                </a:solidFill>
              </a:rPr>
              <a:t>Safety &amp; Medical</a:t>
            </a:r>
            <a:endParaRPr lang="en-US" sz="2400" dirty="0"/>
          </a:p>
        </p:txBody>
      </p:sp>
    </p:spTree>
    <p:extLst>
      <p:ext uri="{BB962C8B-B14F-4D97-AF65-F5344CB8AC3E}">
        <p14:creationId xmlns:p14="http://schemas.microsoft.com/office/powerpoint/2010/main" val="18726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8434" name="Rectangle 2"/>
          <p:cNvSpPr>
            <a:spLocks noGrp="1" noChangeArrowheads="1"/>
          </p:cNvSpPr>
          <p:nvPr>
            <p:ph type="title"/>
          </p:nvPr>
        </p:nvSpPr>
        <p:spPr>
          <a:xfrm>
            <a:off x="914400" y="990078"/>
            <a:ext cx="7067550" cy="868362"/>
          </a:xfrm>
        </p:spPr>
        <p:txBody>
          <a:bodyPr>
            <a:normAutofit/>
          </a:bodyPr>
          <a:lstStyle/>
          <a:p>
            <a:r>
              <a:rPr lang="ko-KR" altLang="en-US" dirty="0" smtClean="0">
                <a:solidFill>
                  <a:schemeClr val="bg1"/>
                </a:solidFill>
              </a:rPr>
              <a:t>운반 </a:t>
            </a:r>
            <a:r>
              <a:rPr lang="en-US" dirty="0" smtClean="0">
                <a:solidFill>
                  <a:schemeClr val="bg1"/>
                </a:solidFill>
              </a:rPr>
              <a:t>Transport of Pesticides</a:t>
            </a:r>
            <a:endParaRPr lang="en-US" dirty="0">
              <a:solidFill>
                <a:schemeClr val="bg1"/>
              </a:solidFill>
            </a:endParaRPr>
          </a:p>
        </p:txBody>
      </p:sp>
      <p:sp>
        <p:nvSpPr>
          <p:cNvPr id="18435" name="Rectangle 3"/>
          <p:cNvSpPr>
            <a:spLocks noGrp="1" noChangeArrowheads="1"/>
          </p:cNvSpPr>
          <p:nvPr>
            <p:ph type="body" idx="1"/>
          </p:nvPr>
        </p:nvSpPr>
        <p:spPr>
          <a:xfrm>
            <a:off x="449687" y="2209800"/>
            <a:ext cx="8229600" cy="4191000"/>
          </a:xfrm>
        </p:spPr>
        <p:txBody>
          <a:bodyPr>
            <a:normAutofit fontScale="92500" lnSpcReduction="20000"/>
          </a:bodyPr>
          <a:lstStyle/>
          <a:p>
            <a:r>
              <a:rPr lang="ko-KR" altLang="en-US" sz="2800" dirty="0" smtClean="0">
                <a:solidFill>
                  <a:schemeClr val="bg1"/>
                </a:solidFill>
              </a:rPr>
              <a:t>살충제를 사람이 타는 차량 좌석에 함께 운반하지 말 것  </a:t>
            </a:r>
            <a:r>
              <a:rPr lang="en-US" sz="2800" dirty="0" smtClean="0">
                <a:solidFill>
                  <a:schemeClr val="bg1"/>
                </a:solidFill>
              </a:rPr>
              <a:t>Do </a:t>
            </a:r>
            <a:r>
              <a:rPr lang="en-US" sz="2800" dirty="0">
                <a:solidFill>
                  <a:schemeClr val="bg1"/>
                </a:solidFill>
              </a:rPr>
              <a:t>not carry pesticides in the passenger compartment of a vehicle</a:t>
            </a:r>
          </a:p>
          <a:p>
            <a:r>
              <a:rPr lang="en-US" sz="2800" dirty="0" smtClean="0">
                <a:solidFill>
                  <a:schemeClr val="bg1"/>
                </a:solidFill>
              </a:rPr>
              <a:t>“</a:t>
            </a:r>
            <a:r>
              <a:rPr lang="ko-KR" altLang="en-US" sz="2800" dirty="0" smtClean="0">
                <a:solidFill>
                  <a:schemeClr val="bg1"/>
                </a:solidFill>
              </a:rPr>
              <a:t>여러 개를 혼합하여</a:t>
            </a:r>
            <a:r>
              <a:rPr lang="en-US" altLang="ko-KR" sz="2800" dirty="0" smtClean="0">
                <a:solidFill>
                  <a:schemeClr val="bg1"/>
                </a:solidFill>
              </a:rPr>
              <a:t>” </a:t>
            </a:r>
            <a:r>
              <a:rPr lang="ko-KR" altLang="en-US" sz="2800" dirty="0" smtClean="0">
                <a:solidFill>
                  <a:schemeClr val="bg1"/>
                </a:solidFill>
              </a:rPr>
              <a:t>운반하지 </a:t>
            </a:r>
            <a:r>
              <a:rPr lang="ko-KR" altLang="en-US" sz="2800" dirty="0" err="1" smtClean="0">
                <a:solidFill>
                  <a:schemeClr val="bg1"/>
                </a:solidFill>
              </a:rPr>
              <a:t>말것</a:t>
            </a:r>
            <a:r>
              <a:rPr lang="ko-KR" altLang="en-US" sz="2800" dirty="0" smtClean="0">
                <a:solidFill>
                  <a:schemeClr val="bg1"/>
                </a:solidFill>
              </a:rPr>
              <a:t> </a:t>
            </a:r>
            <a:r>
              <a:rPr lang="en-US" sz="2800" dirty="0" smtClean="0">
                <a:solidFill>
                  <a:schemeClr val="bg1"/>
                </a:solidFill>
              </a:rPr>
              <a:t>Do </a:t>
            </a:r>
            <a:r>
              <a:rPr lang="en-US" sz="2800" dirty="0">
                <a:solidFill>
                  <a:schemeClr val="bg1"/>
                </a:solidFill>
              </a:rPr>
              <a:t>not carry “mixed loads”</a:t>
            </a:r>
          </a:p>
          <a:p>
            <a:pPr lvl="1"/>
            <a:r>
              <a:rPr lang="ko-KR" altLang="en-US" sz="2400" dirty="0" smtClean="0">
                <a:solidFill>
                  <a:schemeClr val="bg1"/>
                </a:solidFill>
              </a:rPr>
              <a:t>예를 들어 제초제와 살충제를 구별하여 운반 할 것 </a:t>
            </a:r>
            <a:r>
              <a:rPr lang="en-US" sz="2400" dirty="0" smtClean="0">
                <a:solidFill>
                  <a:schemeClr val="bg1"/>
                </a:solidFill>
              </a:rPr>
              <a:t>Carry </a:t>
            </a:r>
            <a:r>
              <a:rPr lang="en-US" sz="2400" dirty="0">
                <a:solidFill>
                  <a:schemeClr val="bg1"/>
                </a:solidFill>
              </a:rPr>
              <a:t>herbicides separately from insecticides from fungicides, etc.</a:t>
            </a:r>
          </a:p>
          <a:p>
            <a:r>
              <a:rPr lang="ko-KR" altLang="en-US" sz="2800" dirty="0" smtClean="0">
                <a:solidFill>
                  <a:schemeClr val="bg1"/>
                </a:solidFill>
              </a:rPr>
              <a:t>짐칸에 단단히 고정하여 굴러다니지 않도록 할 것 </a:t>
            </a:r>
            <a:r>
              <a:rPr lang="en-US" sz="2800" dirty="0" smtClean="0">
                <a:solidFill>
                  <a:schemeClr val="bg1"/>
                </a:solidFill>
              </a:rPr>
              <a:t>Tie </a:t>
            </a:r>
            <a:r>
              <a:rPr lang="en-US" sz="2800" dirty="0">
                <a:solidFill>
                  <a:schemeClr val="bg1"/>
                </a:solidFill>
              </a:rPr>
              <a:t>containers down to avoid bouncing them around </a:t>
            </a:r>
          </a:p>
          <a:p>
            <a:r>
              <a:rPr lang="ko-KR" altLang="en-US" sz="2800" dirty="0" smtClean="0">
                <a:solidFill>
                  <a:schemeClr val="bg1"/>
                </a:solidFill>
              </a:rPr>
              <a:t>위험 물질 운반 수칙에 따라 운반 할 것 </a:t>
            </a:r>
            <a:r>
              <a:rPr lang="en-US" sz="2800" dirty="0" smtClean="0">
                <a:solidFill>
                  <a:schemeClr val="bg1"/>
                </a:solidFill>
              </a:rPr>
              <a:t>Meet Korea licensing requirements for transporting hazardous material</a:t>
            </a:r>
            <a:endParaRPr lang="en-US" sz="2800" dirty="0">
              <a:solidFill>
                <a:schemeClr val="bg1"/>
              </a:solidFill>
            </a:endParaRPr>
          </a:p>
        </p:txBody>
      </p:sp>
      <p:sp>
        <p:nvSpPr>
          <p:cNvPr id="5" name="Rectangle 4"/>
          <p:cNvSpPr/>
          <p:nvPr/>
        </p:nvSpPr>
        <p:spPr>
          <a:xfrm>
            <a:off x="0" y="35971"/>
            <a:ext cx="91440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취급 </a:t>
            </a:r>
            <a:r>
              <a:rPr lang="en-US" sz="2400" dirty="0" smtClean="0">
                <a:solidFill>
                  <a:srgbClr val="FFFF00"/>
                </a:solidFill>
              </a:rPr>
              <a:t>Handling</a:t>
            </a:r>
            <a:endParaRPr lang="en-US" sz="2400" dirty="0"/>
          </a:p>
        </p:txBody>
      </p:sp>
    </p:spTree>
    <p:extLst>
      <p:ext uri="{BB962C8B-B14F-4D97-AF65-F5344CB8AC3E}">
        <p14:creationId xmlns:p14="http://schemas.microsoft.com/office/powerpoint/2010/main" val="263315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9458" name="Rectangle 2"/>
          <p:cNvSpPr>
            <a:spLocks noGrp="1" noChangeArrowheads="1"/>
          </p:cNvSpPr>
          <p:nvPr>
            <p:ph type="title"/>
          </p:nvPr>
        </p:nvSpPr>
        <p:spPr>
          <a:xfrm>
            <a:off x="2286000" y="1219200"/>
            <a:ext cx="4495800" cy="1143000"/>
          </a:xfrm>
        </p:spPr>
        <p:txBody>
          <a:bodyPr>
            <a:normAutofit/>
          </a:bodyPr>
          <a:lstStyle/>
          <a:p>
            <a:r>
              <a:rPr lang="ko-KR" altLang="en-US" dirty="0" smtClean="0">
                <a:solidFill>
                  <a:schemeClr val="bg1"/>
                </a:solidFill>
              </a:rPr>
              <a:t>보관 </a:t>
            </a:r>
            <a:r>
              <a:rPr lang="en-US" dirty="0" smtClean="0">
                <a:solidFill>
                  <a:schemeClr val="bg1"/>
                </a:solidFill>
              </a:rPr>
              <a:t>Storage</a:t>
            </a:r>
            <a:endParaRPr lang="en-US" dirty="0">
              <a:solidFill>
                <a:schemeClr val="bg1"/>
              </a:solidFill>
            </a:endParaRPr>
          </a:p>
        </p:txBody>
      </p:sp>
      <p:sp>
        <p:nvSpPr>
          <p:cNvPr id="19459" name="Rectangle 3"/>
          <p:cNvSpPr>
            <a:spLocks noGrp="1" noChangeArrowheads="1"/>
          </p:cNvSpPr>
          <p:nvPr>
            <p:ph type="body" idx="1"/>
          </p:nvPr>
        </p:nvSpPr>
        <p:spPr>
          <a:xfrm>
            <a:off x="457200" y="2514600"/>
            <a:ext cx="8229600" cy="3962400"/>
          </a:xfrm>
        </p:spPr>
        <p:txBody>
          <a:bodyPr>
            <a:normAutofit fontScale="92500" lnSpcReduction="20000"/>
          </a:bodyPr>
          <a:lstStyle/>
          <a:p>
            <a:r>
              <a:rPr lang="ko-KR" altLang="en-US" sz="2800" dirty="0" smtClean="0">
                <a:solidFill>
                  <a:schemeClr val="bg1"/>
                </a:solidFill>
              </a:rPr>
              <a:t>살충제 저장은 종자</a:t>
            </a:r>
            <a:r>
              <a:rPr lang="en-US" altLang="ko-KR" sz="2800" dirty="0" smtClean="0">
                <a:solidFill>
                  <a:schemeClr val="bg1"/>
                </a:solidFill>
              </a:rPr>
              <a:t>, </a:t>
            </a:r>
            <a:r>
              <a:rPr lang="ko-KR" altLang="en-US" sz="2800" dirty="0" smtClean="0">
                <a:solidFill>
                  <a:schemeClr val="bg1"/>
                </a:solidFill>
              </a:rPr>
              <a:t>식물 재료</a:t>
            </a:r>
            <a:r>
              <a:rPr lang="en-US" altLang="ko-KR" sz="2800" dirty="0" smtClean="0">
                <a:solidFill>
                  <a:schemeClr val="bg1"/>
                </a:solidFill>
              </a:rPr>
              <a:t>, </a:t>
            </a:r>
            <a:r>
              <a:rPr lang="ko-KR" altLang="en-US" sz="2800" dirty="0" smtClean="0">
                <a:solidFill>
                  <a:schemeClr val="bg1"/>
                </a:solidFill>
              </a:rPr>
              <a:t>비료 또는 자재 창고와 분리하여 보관 할 것 </a:t>
            </a:r>
            <a:r>
              <a:rPr lang="en-US" sz="2800" dirty="0" smtClean="0">
                <a:solidFill>
                  <a:schemeClr val="bg1"/>
                </a:solidFill>
              </a:rPr>
              <a:t>Store </a:t>
            </a:r>
            <a:r>
              <a:rPr lang="en-US" sz="2800" dirty="0">
                <a:solidFill>
                  <a:schemeClr val="bg1"/>
                </a:solidFill>
              </a:rPr>
              <a:t>pesticides in a separate building </a:t>
            </a:r>
            <a:r>
              <a:rPr lang="en-US" sz="2800" dirty="0" smtClean="0">
                <a:solidFill>
                  <a:schemeClr val="bg1"/>
                </a:solidFill>
              </a:rPr>
              <a:t>from seed, plant materials, fertilizers or supplies</a:t>
            </a:r>
            <a:endParaRPr lang="en-US" sz="2800" dirty="0">
              <a:solidFill>
                <a:schemeClr val="bg1"/>
              </a:solidFill>
            </a:endParaRPr>
          </a:p>
          <a:p>
            <a:r>
              <a:rPr lang="ko-KR" altLang="en-US" sz="2800" dirty="0" smtClean="0">
                <a:solidFill>
                  <a:schemeClr val="bg1"/>
                </a:solidFill>
              </a:rPr>
              <a:t>저장 창고는 반드시 잠가둘 것 </a:t>
            </a:r>
            <a:r>
              <a:rPr lang="en-US" sz="2800" dirty="0" smtClean="0">
                <a:solidFill>
                  <a:schemeClr val="bg1"/>
                </a:solidFill>
              </a:rPr>
              <a:t>Storage </a:t>
            </a:r>
            <a:r>
              <a:rPr lang="en-US" sz="2800" dirty="0">
                <a:solidFill>
                  <a:schemeClr val="bg1"/>
                </a:solidFill>
              </a:rPr>
              <a:t>area should be locked</a:t>
            </a:r>
          </a:p>
          <a:p>
            <a:r>
              <a:rPr lang="ko-KR" altLang="en-US" sz="2800" dirty="0" smtClean="0">
                <a:solidFill>
                  <a:schemeClr val="bg1"/>
                </a:solidFill>
              </a:rPr>
              <a:t>그리고</a:t>
            </a:r>
            <a:r>
              <a:rPr lang="en-US" altLang="ko-KR" sz="2800" dirty="0" smtClean="0">
                <a:solidFill>
                  <a:schemeClr val="bg1"/>
                </a:solidFill>
              </a:rPr>
              <a:t>, </a:t>
            </a:r>
            <a:r>
              <a:rPr lang="ko-KR" altLang="en-US" sz="2800" dirty="0" err="1" smtClean="0">
                <a:solidFill>
                  <a:schemeClr val="bg1"/>
                </a:solidFill>
              </a:rPr>
              <a:t>출입가능한</a:t>
            </a:r>
            <a:r>
              <a:rPr lang="ko-KR" altLang="en-US" sz="2800" dirty="0" smtClean="0">
                <a:solidFill>
                  <a:schemeClr val="bg1"/>
                </a:solidFill>
              </a:rPr>
              <a:t> 사람을 제한 할 것 </a:t>
            </a:r>
            <a:r>
              <a:rPr lang="en-US" sz="2800" dirty="0" smtClean="0">
                <a:solidFill>
                  <a:schemeClr val="bg1"/>
                </a:solidFill>
              </a:rPr>
              <a:t>And</a:t>
            </a:r>
            <a:r>
              <a:rPr lang="en-US" sz="2800" dirty="0">
                <a:solidFill>
                  <a:schemeClr val="bg1"/>
                </a:solidFill>
              </a:rPr>
              <a:t>, access should be strictly limited</a:t>
            </a:r>
          </a:p>
          <a:p>
            <a:pPr>
              <a:buFontTx/>
              <a:buNone/>
            </a:pPr>
            <a:r>
              <a:rPr lang="en-US" sz="2800" dirty="0">
                <a:solidFill>
                  <a:schemeClr val="bg1"/>
                </a:solidFill>
              </a:rPr>
              <a:t>	</a:t>
            </a:r>
            <a:r>
              <a:rPr lang="en-US" sz="2800" dirty="0" smtClean="0">
                <a:solidFill>
                  <a:schemeClr val="bg1"/>
                </a:solidFill>
              </a:rPr>
              <a:t>(</a:t>
            </a:r>
            <a:r>
              <a:rPr lang="ko-KR" altLang="en-US" sz="2800" dirty="0" smtClean="0">
                <a:solidFill>
                  <a:schemeClr val="bg1"/>
                </a:solidFill>
              </a:rPr>
              <a:t>당신의 안전은 당신 스스로 지키는 것임</a:t>
            </a:r>
            <a:r>
              <a:rPr lang="en-US" altLang="ko-KR" sz="2800" dirty="0" smtClean="0">
                <a:solidFill>
                  <a:schemeClr val="bg1"/>
                </a:solidFill>
              </a:rPr>
              <a:t>)                  </a:t>
            </a:r>
            <a:r>
              <a:rPr lang="en-US" sz="2800" dirty="0" smtClean="0">
                <a:solidFill>
                  <a:schemeClr val="bg1"/>
                </a:solidFill>
              </a:rPr>
              <a:t>(For Korea Homeland </a:t>
            </a:r>
            <a:r>
              <a:rPr lang="en-US" sz="2800" dirty="0">
                <a:solidFill>
                  <a:schemeClr val="bg1"/>
                </a:solidFill>
              </a:rPr>
              <a:t>Security – these common sense </a:t>
            </a:r>
            <a:r>
              <a:rPr lang="en-US" sz="2800" dirty="0" err="1" smtClean="0">
                <a:solidFill>
                  <a:schemeClr val="bg1"/>
                </a:solidFill>
              </a:rPr>
              <a:t>seurity</a:t>
            </a:r>
            <a:r>
              <a:rPr lang="en-US" sz="2800" dirty="0" smtClean="0">
                <a:solidFill>
                  <a:schemeClr val="bg1"/>
                </a:solidFill>
              </a:rPr>
              <a:t> requirements take </a:t>
            </a:r>
            <a:r>
              <a:rPr lang="en-US" sz="2800" dirty="0">
                <a:solidFill>
                  <a:schemeClr val="bg1"/>
                </a:solidFill>
              </a:rPr>
              <a:t>on an importance and life of their own!!)</a:t>
            </a:r>
          </a:p>
        </p:txBody>
      </p:sp>
      <p:sp>
        <p:nvSpPr>
          <p:cNvPr id="6" name="Rectangle 4"/>
          <p:cNvSpPr/>
          <p:nvPr/>
        </p:nvSpPr>
        <p:spPr>
          <a:xfrm>
            <a:off x="0" y="35971"/>
            <a:ext cx="91440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취급 </a:t>
            </a:r>
            <a:r>
              <a:rPr lang="en-US" sz="2400" dirty="0" smtClean="0">
                <a:solidFill>
                  <a:srgbClr val="FFFF00"/>
                </a:solidFill>
              </a:rPr>
              <a:t>Handling</a:t>
            </a:r>
            <a:endParaRPr lang="en-US" sz="2400" dirty="0"/>
          </a:p>
        </p:txBody>
      </p:sp>
    </p:spTree>
    <p:extLst>
      <p:ext uri="{BB962C8B-B14F-4D97-AF65-F5344CB8AC3E}">
        <p14:creationId xmlns:p14="http://schemas.microsoft.com/office/powerpoint/2010/main" val="120751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9458" name="Rectangle 2"/>
          <p:cNvSpPr>
            <a:spLocks noGrp="1" noChangeArrowheads="1"/>
          </p:cNvSpPr>
          <p:nvPr>
            <p:ph type="title"/>
          </p:nvPr>
        </p:nvSpPr>
        <p:spPr>
          <a:xfrm>
            <a:off x="2286000" y="1219200"/>
            <a:ext cx="4495800" cy="1143000"/>
          </a:xfrm>
        </p:spPr>
        <p:txBody>
          <a:bodyPr>
            <a:normAutofit/>
          </a:bodyPr>
          <a:lstStyle/>
          <a:p>
            <a:r>
              <a:rPr lang="ko-KR" altLang="en-US" dirty="0" smtClean="0">
                <a:solidFill>
                  <a:schemeClr val="bg1"/>
                </a:solidFill>
              </a:rPr>
              <a:t>보관 </a:t>
            </a:r>
            <a:r>
              <a:rPr lang="en-US" dirty="0" smtClean="0">
                <a:solidFill>
                  <a:schemeClr val="bg1"/>
                </a:solidFill>
              </a:rPr>
              <a:t>Storage</a:t>
            </a:r>
            <a:endParaRPr lang="en-US" dirty="0">
              <a:solidFill>
                <a:schemeClr val="bg1"/>
              </a:solidFill>
            </a:endParaRPr>
          </a:p>
        </p:txBody>
      </p:sp>
      <p:sp>
        <p:nvSpPr>
          <p:cNvPr id="19459" name="Rectangle 3"/>
          <p:cNvSpPr>
            <a:spLocks noGrp="1" noChangeArrowheads="1"/>
          </p:cNvSpPr>
          <p:nvPr>
            <p:ph type="body" idx="1"/>
          </p:nvPr>
        </p:nvSpPr>
        <p:spPr>
          <a:xfrm>
            <a:off x="449687" y="2514600"/>
            <a:ext cx="8229600" cy="3962399"/>
          </a:xfrm>
        </p:spPr>
        <p:txBody>
          <a:bodyPr>
            <a:normAutofit fontScale="92500" lnSpcReduction="10000"/>
          </a:bodyPr>
          <a:lstStyle/>
          <a:p>
            <a:r>
              <a:rPr lang="ko-KR" altLang="en-US" sz="2800" dirty="0" smtClean="0">
                <a:solidFill>
                  <a:schemeClr val="bg1"/>
                </a:solidFill>
              </a:rPr>
              <a:t>살충제는 항목별로 구분하여 보관 </a:t>
            </a:r>
            <a:r>
              <a:rPr lang="en-US" sz="2800" dirty="0" smtClean="0">
                <a:solidFill>
                  <a:schemeClr val="bg1"/>
                </a:solidFill>
              </a:rPr>
              <a:t>Pesticides </a:t>
            </a:r>
            <a:r>
              <a:rPr lang="en-US" sz="2800" dirty="0">
                <a:solidFill>
                  <a:schemeClr val="bg1"/>
                </a:solidFill>
              </a:rPr>
              <a:t>should be stacked separately</a:t>
            </a:r>
          </a:p>
          <a:p>
            <a:r>
              <a:rPr lang="ko-KR" altLang="en-US" sz="2800" dirty="0" smtClean="0">
                <a:solidFill>
                  <a:schemeClr val="bg1"/>
                </a:solidFill>
              </a:rPr>
              <a:t>그리고</a:t>
            </a:r>
            <a:r>
              <a:rPr lang="en-US" altLang="ko-KR" sz="2800" dirty="0" smtClean="0">
                <a:solidFill>
                  <a:schemeClr val="bg1"/>
                </a:solidFill>
              </a:rPr>
              <a:t>, </a:t>
            </a:r>
            <a:r>
              <a:rPr lang="ko-KR" altLang="en-US" sz="2800" dirty="0" smtClean="0">
                <a:solidFill>
                  <a:schemeClr val="bg1"/>
                </a:solidFill>
              </a:rPr>
              <a:t>이상적인 방법으로</a:t>
            </a:r>
            <a:r>
              <a:rPr lang="en-US" altLang="ko-KR" sz="2800" dirty="0" smtClean="0">
                <a:solidFill>
                  <a:schemeClr val="bg1"/>
                </a:solidFill>
              </a:rPr>
              <a:t>, </a:t>
            </a:r>
            <a:r>
              <a:rPr lang="ko-KR" altLang="en-US" sz="2800" dirty="0" err="1" smtClean="0">
                <a:solidFill>
                  <a:schemeClr val="bg1"/>
                </a:solidFill>
              </a:rPr>
              <a:t>품복별로</a:t>
            </a:r>
            <a:r>
              <a:rPr lang="ko-KR" altLang="en-US" sz="2800" dirty="0" smtClean="0">
                <a:solidFill>
                  <a:schemeClr val="bg1"/>
                </a:solidFill>
              </a:rPr>
              <a:t> 보관 </a:t>
            </a:r>
            <a:r>
              <a:rPr lang="en-US" sz="2800" dirty="0" smtClean="0">
                <a:solidFill>
                  <a:schemeClr val="bg1"/>
                </a:solidFill>
              </a:rPr>
              <a:t>And</a:t>
            </a:r>
            <a:r>
              <a:rPr lang="en-US" sz="2800" dirty="0">
                <a:solidFill>
                  <a:schemeClr val="bg1"/>
                </a:solidFill>
              </a:rPr>
              <a:t>, ideally, be separated by product type</a:t>
            </a:r>
          </a:p>
          <a:p>
            <a:r>
              <a:rPr lang="ko-KR" altLang="en-US" sz="2800" dirty="0" smtClean="0">
                <a:solidFill>
                  <a:schemeClr val="bg1"/>
                </a:solidFill>
              </a:rPr>
              <a:t>현재 보관상태를 코스 안전함에 보관하여 </a:t>
            </a:r>
            <a:r>
              <a:rPr lang="ko-KR" altLang="en-US" sz="2800" dirty="0" err="1" smtClean="0">
                <a:solidFill>
                  <a:schemeClr val="bg1"/>
                </a:solidFill>
              </a:rPr>
              <a:t>응급상황시</a:t>
            </a:r>
            <a:r>
              <a:rPr lang="ko-KR" altLang="en-US" sz="2800" dirty="0" smtClean="0">
                <a:solidFill>
                  <a:schemeClr val="bg1"/>
                </a:solidFill>
              </a:rPr>
              <a:t> 소방관에게 전달 할 것 </a:t>
            </a:r>
            <a:r>
              <a:rPr lang="en-US" sz="2800" dirty="0" smtClean="0">
                <a:solidFill>
                  <a:schemeClr val="bg1"/>
                </a:solidFill>
              </a:rPr>
              <a:t>A </a:t>
            </a:r>
            <a:r>
              <a:rPr lang="en-US" sz="2800" dirty="0">
                <a:solidFill>
                  <a:schemeClr val="bg1"/>
                </a:solidFill>
              </a:rPr>
              <a:t>current inventory should be available at the </a:t>
            </a:r>
            <a:r>
              <a:rPr lang="en-US" sz="2800" dirty="0" smtClean="0">
                <a:solidFill>
                  <a:schemeClr val="bg1"/>
                </a:solidFill>
              </a:rPr>
              <a:t>golf course security desk for emergency fire personnel</a:t>
            </a:r>
            <a:endParaRPr lang="en-US" sz="2800" dirty="0">
              <a:solidFill>
                <a:schemeClr val="bg1"/>
              </a:solidFill>
            </a:endParaRPr>
          </a:p>
          <a:p>
            <a:r>
              <a:rPr lang="ko-KR" altLang="en-US" sz="2800" dirty="0" smtClean="0">
                <a:solidFill>
                  <a:schemeClr val="bg1"/>
                </a:solidFill>
              </a:rPr>
              <a:t>화재 경보가 정확하게 작동해야 함 </a:t>
            </a:r>
            <a:r>
              <a:rPr lang="en-US" sz="2800" dirty="0" smtClean="0">
                <a:solidFill>
                  <a:schemeClr val="bg1"/>
                </a:solidFill>
              </a:rPr>
              <a:t>Fire </a:t>
            </a:r>
            <a:r>
              <a:rPr lang="en-US" sz="2800" dirty="0">
                <a:solidFill>
                  <a:schemeClr val="bg1"/>
                </a:solidFill>
              </a:rPr>
              <a:t>hazard signing should be accurate</a:t>
            </a:r>
          </a:p>
        </p:txBody>
      </p:sp>
      <p:sp>
        <p:nvSpPr>
          <p:cNvPr id="6" name="Rectangle 4"/>
          <p:cNvSpPr/>
          <p:nvPr/>
        </p:nvSpPr>
        <p:spPr>
          <a:xfrm>
            <a:off x="0" y="35971"/>
            <a:ext cx="91440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취급 </a:t>
            </a:r>
            <a:r>
              <a:rPr lang="en-US" sz="2400" dirty="0" smtClean="0">
                <a:solidFill>
                  <a:srgbClr val="FFFF00"/>
                </a:solidFill>
              </a:rPr>
              <a:t>Handling</a:t>
            </a:r>
            <a:endParaRPr lang="en-US" sz="2400" dirty="0"/>
          </a:p>
        </p:txBody>
      </p:sp>
    </p:spTree>
    <p:extLst>
      <p:ext uri="{BB962C8B-B14F-4D97-AF65-F5344CB8AC3E}">
        <p14:creationId xmlns:p14="http://schemas.microsoft.com/office/powerpoint/2010/main" val="197851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9458" name="Rectangle 2"/>
          <p:cNvSpPr>
            <a:spLocks noGrp="1" noChangeArrowheads="1"/>
          </p:cNvSpPr>
          <p:nvPr>
            <p:ph type="title"/>
          </p:nvPr>
        </p:nvSpPr>
        <p:spPr>
          <a:xfrm>
            <a:off x="1066800" y="1219200"/>
            <a:ext cx="6705600" cy="838200"/>
          </a:xfrm>
        </p:spPr>
        <p:txBody>
          <a:bodyPr>
            <a:normAutofit/>
          </a:bodyPr>
          <a:lstStyle/>
          <a:p>
            <a:r>
              <a:rPr lang="ko-KR" altLang="en-US" dirty="0" smtClean="0">
                <a:solidFill>
                  <a:schemeClr val="bg1"/>
                </a:solidFill>
              </a:rPr>
              <a:t>살포 작업자 </a:t>
            </a:r>
            <a:r>
              <a:rPr lang="en-US" dirty="0" smtClean="0">
                <a:solidFill>
                  <a:schemeClr val="bg1"/>
                </a:solidFill>
              </a:rPr>
              <a:t>Applications</a:t>
            </a:r>
            <a:endParaRPr lang="en-US" dirty="0">
              <a:solidFill>
                <a:schemeClr val="bg1"/>
              </a:solidFill>
            </a:endParaRPr>
          </a:p>
        </p:txBody>
      </p:sp>
      <p:sp>
        <p:nvSpPr>
          <p:cNvPr id="19459" name="Rectangle 3"/>
          <p:cNvSpPr>
            <a:spLocks noGrp="1" noChangeArrowheads="1"/>
          </p:cNvSpPr>
          <p:nvPr>
            <p:ph type="body" idx="1"/>
          </p:nvPr>
        </p:nvSpPr>
        <p:spPr>
          <a:xfrm>
            <a:off x="266700" y="2286000"/>
            <a:ext cx="8610600" cy="3962400"/>
          </a:xfrm>
        </p:spPr>
        <p:txBody>
          <a:bodyPr>
            <a:normAutofit fontScale="92500" lnSpcReduction="20000"/>
          </a:bodyPr>
          <a:lstStyle/>
          <a:p>
            <a:pPr>
              <a:lnSpc>
                <a:spcPct val="90000"/>
              </a:lnSpc>
            </a:pPr>
            <a:r>
              <a:rPr lang="ko-KR" altLang="en-US" dirty="0" err="1" smtClean="0">
                <a:solidFill>
                  <a:schemeClr val="bg1"/>
                </a:solidFill>
              </a:rPr>
              <a:t>작업시</a:t>
            </a:r>
            <a:r>
              <a:rPr lang="ko-KR" altLang="en-US" dirty="0" smtClean="0">
                <a:solidFill>
                  <a:schemeClr val="bg1"/>
                </a:solidFill>
              </a:rPr>
              <a:t> 아래의 사항을 주의 </a:t>
            </a:r>
            <a:r>
              <a:rPr lang="en-US" dirty="0" smtClean="0">
                <a:solidFill>
                  <a:schemeClr val="bg1"/>
                </a:solidFill>
              </a:rPr>
              <a:t>Caution </a:t>
            </a:r>
            <a:r>
              <a:rPr lang="en-US" dirty="0">
                <a:solidFill>
                  <a:schemeClr val="bg1"/>
                </a:solidFill>
              </a:rPr>
              <a:t>must be taken to </a:t>
            </a:r>
            <a:r>
              <a:rPr lang="en-US" dirty="0" smtClean="0">
                <a:solidFill>
                  <a:schemeClr val="bg1"/>
                </a:solidFill>
              </a:rPr>
              <a:t>avoid</a:t>
            </a:r>
          </a:p>
          <a:p>
            <a:pPr>
              <a:lnSpc>
                <a:spcPct val="90000"/>
              </a:lnSpc>
            </a:pPr>
            <a:endParaRPr lang="en-US" dirty="0">
              <a:solidFill>
                <a:schemeClr val="bg1"/>
              </a:solidFill>
            </a:endParaRPr>
          </a:p>
          <a:p>
            <a:pPr lvl="1">
              <a:lnSpc>
                <a:spcPct val="90000"/>
              </a:lnSpc>
            </a:pPr>
            <a:r>
              <a:rPr lang="ko-KR" altLang="en-US" dirty="0" smtClean="0">
                <a:solidFill>
                  <a:schemeClr val="bg1"/>
                </a:solidFill>
              </a:rPr>
              <a:t>표면 표류 </a:t>
            </a:r>
            <a:r>
              <a:rPr lang="en-US" dirty="0" smtClean="0">
                <a:solidFill>
                  <a:schemeClr val="bg1"/>
                </a:solidFill>
              </a:rPr>
              <a:t>Drift</a:t>
            </a:r>
          </a:p>
          <a:p>
            <a:pPr lvl="1">
              <a:lnSpc>
                <a:spcPct val="90000"/>
              </a:lnSpc>
            </a:pPr>
            <a:endParaRPr lang="en-US" dirty="0">
              <a:solidFill>
                <a:schemeClr val="bg1"/>
              </a:solidFill>
            </a:endParaRPr>
          </a:p>
          <a:p>
            <a:pPr lvl="1">
              <a:lnSpc>
                <a:spcPct val="90000"/>
              </a:lnSpc>
            </a:pPr>
            <a:r>
              <a:rPr lang="ko-KR" altLang="en-US" dirty="0" smtClean="0">
                <a:solidFill>
                  <a:schemeClr val="bg1"/>
                </a:solidFill>
              </a:rPr>
              <a:t>용탈 </a:t>
            </a:r>
            <a:r>
              <a:rPr lang="en-US" dirty="0" smtClean="0">
                <a:solidFill>
                  <a:schemeClr val="bg1"/>
                </a:solidFill>
              </a:rPr>
              <a:t>Leaching</a:t>
            </a:r>
          </a:p>
          <a:p>
            <a:pPr lvl="1">
              <a:lnSpc>
                <a:spcPct val="90000"/>
              </a:lnSpc>
            </a:pPr>
            <a:endParaRPr lang="en-US" dirty="0">
              <a:solidFill>
                <a:schemeClr val="bg1"/>
              </a:solidFill>
            </a:endParaRPr>
          </a:p>
          <a:p>
            <a:pPr lvl="1">
              <a:lnSpc>
                <a:spcPct val="90000"/>
              </a:lnSpc>
            </a:pPr>
            <a:r>
              <a:rPr lang="ko-KR" altLang="en-US" dirty="0" smtClean="0">
                <a:solidFill>
                  <a:schemeClr val="bg1"/>
                </a:solidFill>
              </a:rPr>
              <a:t>흘러 내림 </a:t>
            </a:r>
            <a:r>
              <a:rPr lang="en-US" dirty="0" smtClean="0">
                <a:solidFill>
                  <a:schemeClr val="bg1"/>
                </a:solidFill>
              </a:rPr>
              <a:t>Runoff</a:t>
            </a:r>
            <a:r>
              <a:rPr lang="en-US" dirty="0">
                <a:solidFill>
                  <a:schemeClr val="bg1"/>
                </a:solidFill>
              </a:rPr>
              <a:t>, </a:t>
            </a:r>
            <a:r>
              <a:rPr lang="en-US" dirty="0" smtClean="0">
                <a:solidFill>
                  <a:schemeClr val="bg1"/>
                </a:solidFill>
              </a:rPr>
              <a:t>and</a:t>
            </a:r>
          </a:p>
          <a:p>
            <a:pPr lvl="1">
              <a:lnSpc>
                <a:spcPct val="90000"/>
              </a:lnSpc>
            </a:pPr>
            <a:endParaRPr lang="en-US" dirty="0">
              <a:solidFill>
                <a:schemeClr val="bg1"/>
              </a:solidFill>
            </a:endParaRPr>
          </a:p>
          <a:p>
            <a:pPr lvl="1">
              <a:lnSpc>
                <a:spcPct val="90000"/>
              </a:lnSpc>
            </a:pPr>
            <a:r>
              <a:rPr lang="ko-KR" altLang="en-US" dirty="0" err="1" smtClean="0">
                <a:solidFill>
                  <a:schemeClr val="bg1"/>
                </a:solidFill>
              </a:rPr>
              <a:t>구역이외로</a:t>
            </a:r>
            <a:r>
              <a:rPr lang="ko-KR" altLang="en-US" dirty="0" smtClean="0">
                <a:solidFill>
                  <a:schemeClr val="bg1"/>
                </a:solidFill>
              </a:rPr>
              <a:t> 이동 </a:t>
            </a:r>
            <a:r>
              <a:rPr lang="en-US" dirty="0" smtClean="0">
                <a:solidFill>
                  <a:schemeClr val="bg1"/>
                </a:solidFill>
              </a:rPr>
              <a:t>Other </a:t>
            </a:r>
            <a:r>
              <a:rPr lang="en-US" dirty="0">
                <a:solidFill>
                  <a:schemeClr val="bg1"/>
                </a:solidFill>
              </a:rPr>
              <a:t>forms of off-site movement</a:t>
            </a:r>
          </a:p>
          <a:p>
            <a:endParaRPr lang="en-US" sz="2800" dirty="0">
              <a:solidFill>
                <a:schemeClr val="bg1"/>
              </a:solidFill>
            </a:endParaRPr>
          </a:p>
        </p:txBody>
      </p:sp>
      <p:sp>
        <p:nvSpPr>
          <p:cNvPr id="6" name="Rectangle 4"/>
          <p:cNvSpPr/>
          <p:nvPr/>
        </p:nvSpPr>
        <p:spPr>
          <a:xfrm>
            <a:off x="0" y="35971"/>
            <a:ext cx="91440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취급 </a:t>
            </a:r>
            <a:r>
              <a:rPr lang="en-US" sz="2400" dirty="0" smtClean="0">
                <a:solidFill>
                  <a:srgbClr val="FFFF00"/>
                </a:solidFill>
              </a:rPr>
              <a:t>Handling</a:t>
            </a:r>
            <a:endParaRPr lang="en-US" sz="2400" dirty="0"/>
          </a:p>
        </p:txBody>
      </p:sp>
    </p:spTree>
    <p:extLst>
      <p:ext uri="{BB962C8B-B14F-4D97-AF65-F5344CB8AC3E}">
        <p14:creationId xmlns:p14="http://schemas.microsoft.com/office/powerpoint/2010/main" val="115845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10826" y="-31124"/>
            <a:ext cx="9150626" cy="6940826"/>
          </a:xfrm>
          <a:prstGeom prst="rect">
            <a:avLst/>
          </a:prstGeom>
        </p:spPr>
      </p:pic>
      <p:sp>
        <p:nvSpPr>
          <p:cNvPr id="19458" name="Rectangle 2"/>
          <p:cNvSpPr>
            <a:spLocks noGrp="1" noChangeArrowheads="1"/>
          </p:cNvSpPr>
          <p:nvPr>
            <p:ph type="title"/>
          </p:nvPr>
        </p:nvSpPr>
        <p:spPr>
          <a:xfrm>
            <a:off x="1828800" y="990078"/>
            <a:ext cx="5791200" cy="1143000"/>
          </a:xfrm>
        </p:spPr>
        <p:txBody>
          <a:bodyPr>
            <a:normAutofit/>
          </a:bodyPr>
          <a:lstStyle/>
          <a:p>
            <a:r>
              <a:rPr lang="ko-KR" altLang="en-US" dirty="0" smtClean="0">
                <a:solidFill>
                  <a:schemeClr val="bg1"/>
                </a:solidFill>
              </a:rPr>
              <a:t>실수로 </a:t>
            </a:r>
            <a:r>
              <a:rPr lang="ko-KR" altLang="en-US" dirty="0" err="1" smtClean="0">
                <a:solidFill>
                  <a:schemeClr val="bg1"/>
                </a:solidFill>
              </a:rPr>
              <a:t>흘렸을때</a:t>
            </a:r>
            <a:r>
              <a:rPr lang="ko-KR" altLang="en-US" dirty="0" smtClean="0">
                <a:solidFill>
                  <a:schemeClr val="bg1"/>
                </a:solidFill>
              </a:rPr>
              <a:t> </a:t>
            </a:r>
            <a:r>
              <a:rPr lang="en-US" dirty="0" smtClean="0">
                <a:solidFill>
                  <a:schemeClr val="bg1"/>
                </a:solidFill>
              </a:rPr>
              <a:t>Spills</a:t>
            </a:r>
            <a:endParaRPr lang="en-US" dirty="0">
              <a:solidFill>
                <a:schemeClr val="bg1"/>
              </a:solidFill>
            </a:endParaRPr>
          </a:p>
        </p:txBody>
      </p:sp>
      <p:sp>
        <p:nvSpPr>
          <p:cNvPr id="19459" name="Rectangle 3"/>
          <p:cNvSpPr>
            <a:spLocks noGrp="1" noChangeArrowheads="1"/>
          </p:cNvSpPr>
          <p:nvPr>
            <p:ph type="body" idx="1"/>
          </p:nvPr>
        </p:nvSpPr>
        <p:spPr>
          <a:xfrm>
            <a:off x="449687" y="1981200"/>
            <a:ext cx="8229600" cy="4572000"/>
          </a:xfrm>
        </p:spPr>
        <p:txBody>
          <a:bodyPr>
            <a:normAutofit fontScale="77500" lnSpcReduction="20000"/>
          </a:bodyPr>
          <a:lstStyle/>
          <a:p>
            <a:pPr>
              <a:lnSpc>
                <a:spcPct val="90000"/>
              </a:lnSpc>
            </a:pPr>
            <a:r>
              <a:rPr lang="ko-KR" altLang="en-US" sz="2600" dirty="0" err="1" smtClean="0">
                <a:solidFill>
                  <a:schemeClr val="bg1"/>
                </a:solidFill>
              </a:rPr>
              <a:t>흘렸을때</a:t>
            </a:r>
            <a:r>
              <a:rPr lang="ko-KR" altLang="en-US" sz="2600" dirty="0" smtClean="0">
                <a:solidFill>
                  <a:schemeClr val="bg1"/>
                </a:solidFill>
              </a:rPr>
              <a:t> 대처 계획 </a:t>
            </a:r>
            <a:r>
              <a:rPr lang="en-US" sz="2600" dirty="0" smtClean="0">
                <a:solidFill>
                  <a:schemeClr val="bg1"/>
                </a:solidFill>
              </a:rPr>
              <a:t>Spill </a:t>
            </a:r>
            <a:r>
              <a:rPr lang="en-US" sz="2600" dirty="0">
                <a:solidFill>
                  <a:schemeClr val="bg1"/>
                </a:solidFill>
              </a:rPr>
              <a:t>Plan</a:t>
            </a:r>
          </a:p>
          <a:p>
            <a:pPr lvl="1">
              <a:lnSpc>
                <a:spcPct val="90000"/>
              </a:lnSpc>
            </a:pPr>
            <a:r>
              <a:rPr lang="ko-KR" altLang="en-US" sz="2600" dirty="0" err="1" smtClean="0">
                <a:solidFill>
                  <a:schemeClr val="bg1"/>
                </a:solidFill>
              </a:rPr>
              <a:t>보안실이나</a:t>
            </a:r>
            <a:r>
              <a:rPr lang="ko-KR" altLang="en-US" sz="2600" dirty="0" smtClean="0">
                <a:solidFill>
                  <a:schemeClr val="bg1"/>
                </a:solidFill>
              </a:rPr>
              <a:t> </a:t>
            </a:r>
            <a:r>
              <a:rPr lang="ko-KR" altLang="en-US" sz="2600" dirty="0" err="1" smtClean="0">
                <a:solidFill>
                  <a:schemeClr val="bg1"/>
                </a:solidFill>
              </a:rPr>
              <a:t>사물실</a:t>
            </a:r>
            <a:r>
              <a:rPr lang="ko-KR" altLang="en-US" sz="2600" dirty="0" smtClean="0">
                <a:solidFill>
                  <a:schemeClr val="bg1"/>
                </a:solidFill>
              </a:rPr>
              <a:t> 입구에 대처 계획이 적혀 있어야 함 </a:t>
            </a:r>
            <a:r>
              <a:rPr lang="en-US" sz="2600" dirty="0" smtClean="0">
                <a:solidFill>
                  <a:schemeClr val="bg1"/>
                </a:solidFill>
              </a:rPr>
              <a:t>Needs to be written and with security or front office</a:t>
            </a:r>
            <a:endParaRPr lang="en-US" sz="2600" dirty="0">
              <a:solidFill>
                <a:schemeClr val="bg1"/>
              </a:solidFill>
            </a:endParaRPr>
          </a:p>
          <a:p>
            <a:pPr lvl="1">
              <a:lnSpc>
                <a:spcPct val="90000"/>
              </a:lnSpc>
            </a:pPr>
            <a:r>
              <a:rPr lang="ko-KR" altLang="en-US" sz="2600" dirty="0" smtClean="0">
                <a:solidFill>
                  <a:schemeClr val="bg1"/>
                </a:solidFill>
              </a:rPr>
              <a:t>지역 병원 의사와 응급실 전화 번호와 병원 위치 표시 </a:t>
            </a:r>
            <a:r>
              <a:rPr lang="en-US" sz="2600" dirty="0" smtClean="0">
                <a:solidFill>
                  <a:schemeClr val="bg1"/>
                </a:solidFill>
              </a:rPr>
              <a:t>Local doctors </a:t>
            </a:r>
            <a:r>
              <a:rPr lang="en-US" sz="2600" dirty="0">
                <a:solidFill>
                  <a:schemeClr val="bg1"/>
                </a:solidFill>
              </a:rPr>
              <a:t>and emergency response team phone numbers and locations</a:t>
            </a:r>
          </a:p>
          <a:p>
            <a:pPr lvl="1">
              <a:lnSpc>
                <a:spcPct val="90000"/>
              </a:lnSpc>
            </a:pPr>
            <a:r>
              <a:rPr lang="ko-KR" altLang="en-US" sz="2600" dirty="0" smtClean="0">
                <a:solidFill>
                  <a:schemeClr val="bg1"/>
                </a:solidFill>
              </a:rPr>
              <a:t>이전에 이야기한 프로젝트 진행 </a:t>
            </a:r>
            <a:r>
              <a:rPr lang="en-US" altLang="ko-KR" sz="2600" dirty="0" smtClean="0">
                <a:solidFill>
                  <a:schemeClr val="bg1"/>
                </a:solidFill>
              </a:rPr>
              <a:t>(</a:t>
            </a:r>
            <a:r>
              <a:rPr lang="ko-KR" altLang="en-US" sz="2600" dirty="0" smtClean="0">
                <a:solidFill>
                  <a:schemeClr val="bg1"/>
                </a:solidFill>
              </a:rPr>
              <a:t>한국 라벨 </a:t>
            </a:r>
            <a:r>
              <a:rPr lang="en-US" altLang="ko-KR" sz="2600" dirty="0" smtClean="0">
                <a:solidFill>
                  <a:schemeClr val="bg1"/>
                </a:solidFill>
              </a:rPr>
              <a:t>&amp; MSDS </a:t>
            </a:r>
            <a:r>
              <a:rPr lang="ko-KR" altLang="en-US" sz="2600" dirty="0" smtClean="0">
                <a:solidFill>
                  <a:schemeClr val="bg1"/>
                </a:solidFill>
              </a:rPr>
              <a:t>준비</a:t>
            </a:r>
            <a:r>
              <a:rPr lang="en-US" altLang="ko-KR" sz="2600" dirty="0" smtClean="0">
                <a:solidFill>
                  <a:schemeClr val="bg1"/>
                </a:solidFill>
              </a:rPr>
              <a:t>) </a:t>
            </a:r>
            <a:r>
              <a:rPr lang="en-US" sz="2600" dirty="0" smtClean="0">
                <a:solidFill>
                  <a:schemeClr val="bg1"/>
                </a:solidFill>
              </a:rPr>
              <a:t>Update </a:t>
            </a:r>
            <a:r>
              <a:rPr lang="en-US" sz="2600" dirty="0">
                <a:solidFill>
                  <a:schemeClr val="bg1"/>
                </a:solidFill>
              </a:rPr>
              <a:t>for each ongoing project </a:t>
            </a:r>
            <a:r>
              <a:rPr lang="en-US" sz="2600" dirty="0" smtClean="0">
                <a:solidFill>
                  <a:schemeClr val="bg1"/>
                </a:solidFill>
              </a:rPr>
              <a:t>(Korean labels </a:t>
            </a:r>
            <a:r>
              <a:rPr lang="en-US" sz="2600" dirty="0">
                <a:solidFill>
                  <a:schemeClr val="bg1"/>
                </a:solidFill>
              </a:rPr>
              <a:t>&amp; MSDSs</a:t>
            </a:r>
            <a:r>
              <a:rPr lang="en-US" sz="2600" dirty="0" smtClean="0">
                <a:solidFill>
                  <a:schemeClr val="bg1"/>
                </a:solidFill>
              </a:rPr>
              <a:t>)</a:t>
            </a:r>
          </a:p>
          <a:p>
            <a:pPr lvl="1">
              <a:lnSpc>
                <a:spcPct val="90000"/>
              </a:lnSpc>
            </a:pPr>
            <a:r>
              <a:rPr lang="ko-KR" altLang="en-US" sz="2600" dirty="0" smtClean="0">
                <a:solidFill>
                  <a:schemeClr val="bg1"/>
                </a:solidFill>
              </a:rPr>
              <a:t>데이터 수집 및 사용 </a:t>
            </a:r>
            <a:r>
              <a:rPr lang="en-US" sz="2600" dirty="0" smtClean="0">
                <a:solidFill>
                  <a:schemeClr val="bg1"/>
                </a:solidFill>
              </a:rPr>
              <a:t>Kept up to date and available to everyone</a:t>
            </a:r>
            <a:endParaRPr lang="en-US" sz="2600" dirty="0">
              <a:solidFill>
                <a:schemeClr val="bg1"/>
              </a:solidFill>
            </a:endParaRPr>
          </a:p>
          <a:p>
            <a:pPr>
              <a:lnSpc>
                <a:spcPct val="90000"/>
              </a:lnSpc>
            </a:pPr>
            <a:r>
              <a:rPr lang="ko-KR" altLang="en-US" sz="2600" dirty="0" smtClean="0">
                <a:solidFill>
                  <a:schemeClr val="bg1"/>
                </a:solidFill>
              </a:rPr>
              <a:t>차량에 </a:t>
            </a:r>
            <a:r>
              <a:rPr lang="ko-KR" altLang="en-US" sz="2600" dirty="0" err="1" smtClean="0">
                <a:solidFill>
                  <a:schemeClr val="bg1"/>
                </a:solidFill>
              </a:rPr>
              <a:t>흘렸을때</a:t>
            </a:r>
            <a:r>
              <a:rPr lang="ko-KR" altLang="en-US" sz="2600" dirty="0" smtClean="0">
                <a:solidFill>
                  <a:schemeClr val="bg1"/>
                </a:solidFill>
              </a:rPr>
              <a:t> 사용하는 응급상자 준비 </a:t>
            </a:r>
            <a:r>
              <a:rPr lang="en-US" sz="2600" dirty="0" smtClean="0">
                <a:solidFill>
                  <a:schemeClr val="bg1"/>
                </a:solidFill>
              </a:rPr>
              <a:t>Spill </a:t>
            </a:r>
            <a:r>
              <a:rPr lang="en-US" sz="2600" dirty="0">
                <a:solidFill>
                  <a:schemeClr val="bg1"/>
                </a:solidFill>
              </a:rPr>
              <a:t>kit on truck</a:t>
            </a:r>
          </a:p>
          <a:p>
            <a:pPr lvl="1">
              <a:lnSpc>
                <a:spcPct val="90000"/>
              </a:lnSpc>
            </a:pPr>
            <a:r>
              <a:rPr lang="ko-KR" altLang="en-US" sz="2600" dirty="0" err="1" smtClean="0">
                <a:solidFill>
                  <a:schemeClr val="bg1"/>
                </a:solidFill>
              </a:rPr>
              <a:t>흘렀을때</a:t>
            </a:r>
            <a:r>
              <a:rPr lang="ko-KR" altLang="en-US" sz="2600" dirty="0" smtClean="0">
                <a:solidFill>
                  <a:schemeClr val="bg1"/>
                </a:solidFill>
              </a:rPr>
              <a:t> 대처 방법 첨부 </a:t>
            </a:r>
            <a:r>
              <a:rPr lang="en-US" sz="2600" dirty="0" smtClean="0">
                <a:solidFill>
                  <a:schemeClr val="bg1"/>
                </a:solidFill>
              </a:rPr>
              <a:t>Contents </a:t>
            </a:r>
            <a:r>
              <a:rPr lang="en-US" sz="2600" dirty="0">
                <a:solidFill>
                  <a:schemeClr val="bg1"/>
                </a:solidFill>
              </a:rPr>
              <a:t>listed last page of spill </a:t>
            </a:r>
            <a:r>
              <a:rPr lang="en-US" sz="2600" dirty="0" smtClean="0">
                <a:solidFill>
                  <a:schemeClr val="bg1"/>
                </a:solidFill>
              </a:rPr>
              <a:t>plan</a:t>
            </a:r>
          </a:p>
          <a:p>
            <a:r>
              <a:rPr lang="ko-KR" altLang="en-US" sz="2600" dirty="0" smtClean="0">
                <a:solidFill>
                  <a:schemeClr val="bg1"/>
                </a:solidFill>
              </a:rPr>
              <a:t>무엇보다 사람의 피해를 우선 확인</a:t>
            </a:r>
            <a:r>
              <a:rPr lang="en-US" altLang="ko-KR" sz="2600" dirty="0" smtClean="0">
                <a:solidFill>
                  <a:schemeClr val="bg1"/>
                </a:solidFill>
              </a:rPr>
              <a:t>! </a:t>
            </a:r>
            <a:r>
              <a:rPr lang="en-US" sz="2600" dirty="0" smtClean="0">
                <a:solidFill>
                  <a:schemeClr val="bg1"/>
                </a:solidFill>
              </a:rPr>
              <a:t>Take </a:t>
            </a:r>
            <a:r>
              <a:rPr lang="en-US" sz="2600" dirty="0">
                <a:solidFill>
                  <a:schemeClr val="bg1"/>
                </a:solidFill>
              </a:rPr>
              <a:t>care of injured personnel first!</a:t>
            </a:r>
          </a:p>
          <a:p>
            <a:endParaRPr lang="en-US" sz="2600" dirty="0">
              <a:solidFill>
                <a:schemeClr val="bg1"/>
              </a:solidFill>
            </a:endParaRPr>
          </a:p>
          <a:p>
            <a:r>
              <a:rPr lang="ko-KR" altLang="en-US" sz="2600" dirty="0" err="1" smtClean="0">
                <a:solidFill>
                  <a:schemeClr val="bg1"/>
                </a:solidFill>
              </a:rPr>
              <a:t>흘르는</a:t>
            </a:r>
            <a:r>
              <a:rPr lang="ko-KR" altLang="en-US" sz="2600" dirty="0" smtClean="0">
                <a:solidFill>
                  <a:schemeClr val="bg1"/>
                </a:solidFill>
              </a:rPr>
              <a:t> 것을 최대한 방지 </a:t>
            </a:r>
            <a:r>
              <a:rPr lang="en-US" sz="2600" dirty="0" smtClean="0">
                <a:solidFill>
                  <a:schemeClr val="bg1"/>
                </a:solidFill>
              </a:rPr>
              <a:t>Contain </a:t>
            </a:r>
            <a:r>
              <a:rPr lang="en-US" sz="2600" dirty="0">
                <a:solidFill>
                  <a:schemeClr val="bg1"/>
                </a:solidFill>
              </a:rPr>
              <a:t>the spill</a:t>
            </a:r>
          </a:p>
          <a:p>
            <a:endParaRPr lang="en-US" sz="2600" dirty="0">
              <a:solidFill>
                <a:schemeClr val="bg1"/>
              </a:solidFill>
            </a:endParaRPr>
          </a:p>
          <a:p>
            <a:r>
              <a:rPr lang="ko-KR" altLang="en-US" sz="2600" dirty="0" smtClean="0">
                <a:solidFill>
                  <a:schemeClr val="bg1"/>
                </a:solidFill>
              </a:rPr>
              <a:t>도움 요청 </a:t>
            </a:r>
            <a:r>
              <a:rPr lang="en-US" sz="2600" dirty="0" smtClean="0">
                <a:solidFill>
                  <a:schemeClr val="bg1"/>
                </a:solidFill>
              </a:rPr>
              <a:t>Get </a:t>
            </a:r>
            <a:r>
              <a:rPr lang="en-US" sz="2600" dirty="0">
                <a:solidFill>
                  <a:schemeClr val="bg1"/>
                </a:solidFill>
              </a:rPr>
              <a:t>appropriate help</a:t>
            </a:r>
          </a:p>
          <a:p>
            <a:pPr lvl="1">
              <a:lnSpc>
                <a:spcPct val="90000"/>
              </a:lnSpc>
            </a:pPr>
            <a:endParaRPr lang="en-US" dirty="0">
              <a:solidFill>
                <a:schemeClr val="bg1"/>
              </a:solidFill>
            </a:endParaRPr>
          </a:p>
        </p:txBody>
      </p:sp>
      <p:sp>
        <p:nvSpPr>
          <p:cNvPr id="6" name="Rectangle 4"/>
          <p:cNvSpPr/>
          <p:nvPr/>
        </p:nvSpPr>
        <p:spPr>
          <a:xfrm>
            <a:off x="0" y="35971"/>
            <a:ext cx="91440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취급 </a:t>
            </a:r>
            <a:r>
              <a:rPr lang="en-US" sz="2400" dirty="0" smtClean="0">
                <a:solidFill>
                  <a:srgbClr val="FFFF00"/>
                </a:solidFill>
              </a:rPr>
              <a:t>Handling</a:t>
            </a:r>
            <a:endParaRPr lang="en-US" sz="2400" dirty="0"/>
          </a:p>
        </p:txBody>
      </p:sp>
    </p:spTree>
    <p:extLst>
      <p:ext uri="{BB962C8B-B14F-4D97-AF65-F5344CB8AC3E}">
        <p14:creationId xmlns:p14="http://schemas.microsoft.com/office/powerpoint/2010/main" val="275350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5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459">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459">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45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3" name="Rectangle 2"/>
          <p:cNvSpPr/>
          <p:nvPr/>
        </p:nvSpPr>
        <p:spPr>
          <a:xfrm>
            <a:off x="76200" y="35972"/>
            <a:ext cx="89154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혼합 및 적재 </a:t>
            </a:r>
            <a:r>
              <a:rPr lang="en-US" sz="2400" dirty="0" smtClean="0">
                <a:solidFill>
                  <a:srgbClr val="FFFF00"/>
                </a:solidFill>
              </a:rPr>
              <a:t>Mixing and Loading</a:t>
            </a:r>
            <a:endParaRPr lang="en-US" sz="2400" dirty="0"/>
          </a:p>
        </p:txBody>
      </p:sp>
      <p:sp>
        <p:nvSpPr>
          <p:cNvPr id="2" name="TextBox 1"/>
          <p:cNvSpPr txBox="1"/>
          <p:nvPr/>
        </p:nvSpPr>
        <p:spPr>
          <a:xfrm>
            <a:off x="381000" y="1524000"/>
            <a:ext cx="8534400" cy="3416320"/>
          </a:xfrm>
          <a:prstGeom prst="rect">
            <a:avLst/>
          </a:prstGeom>
          <a:noFill/>
        </p:spPr>
        <p:txBody>
          <a:bodyPr wrap="square" rtlCol="0">
            <a:spAutoFit/>
          </a:bodyPr>
          <a:lstStyle/>
          <a:p>
            <a:pPr marL="285750" indent="-285750">
              <a:buFont typeface="Arial" pitchFamily="34" charset="0"/>
              <a:buChar char="•"/>
            </a:pPr>
            <a:r>
              <a:rPr lang="ko-KR" altLang="en-US" sz="2400" dirty="0" smtClean="0">
                <a:solidFill>
                  <a:schemeClr val="bg1"/>
                </a:solidFill>
              </a:rPr>
              <a:t>대부분의 급성 독성은 화학물의 혼합 및 </a:t>
            </a:r>
            <a:r>
              <a:rPr lang="ko-KR" altLang="en-US" sz="2400" dirty="0" err="1" smtClean="0">
                <a:solidFill>
                  <a:schemeClr val="bg1"/>
                </a:solidFill>
              </a:rPr>
              <a:t>적재시</a:t>
            </a:r>
            <a:r>
              <a:rPr lang="ko-KR" altLang="en-US" sz="2400" dirty="0" smtClean="0">
                <a:solidFill>
                  <a:schemeClr val="bg1"/>
                </a:solidFill>
              </a:rPr>
              <a:t> 발생함 </a:t>
            </a:r>
            <a:r>
              <a:rPr lang="en-US" sz="2400" dirty="0" smtClean="0">
                <a:solidFill>
                  <a:schemeClr val="bg1"/>
                </a:solidFill>
              </a:rPr>
              <a:t>Most ACCUTE toxic poisoning occurs during mixing and loading of chemicals.</a:t>
            </a:r>
          </a:p>
          <a:p>
            <a:pPr marL="285750" indent="-285750">
              <a:buFont typeface="Arial" pitchFamily="34" charset="0"/>
              <a:buChar char="•"/>
            </a:pPr>
            <a:r>
              <a:rPr lang="ko-KR" altLang="en-US" sz="2400" dirty="0" smtClean="0">
                <a:solidFill>
                  <a:schemeClr val="bg1"/>
                </a:solidFill>
              </a:rPr>
              <a:t>혼합 후 식사 금지 </a:t>
            </a:r>
            <a:r>
              <a:rPr lang="en-US" sz="2400" dirty="0" smtClean="0">
                <a:solidFill>
                  <a:schemeClr val="bg1"/>
                </a:solidFill>
              </a:rPr>
              <a:t>Avoid eating</a:t>
            </a:r>
          </a:p>
          <a:p>
            <a:pPr marL="285750" indent="-285750">
              <a:buFont typeface="Arial" pitchFamily="34" charset="0"/>
              <a:buChar char="•"/>
            </a:pPr>
            <a:r>
              <a:rPr lang="ko-KR" altLang="en-US" sz="2400" dirty="0" smtClean="0">
                <a:solidFill>
                  <a:schemeClr val="bg1"/>
                </a:solidFill>
              </a:rPr>
              <a:t>혼합 후 흡연 금지 </a:t>
            </a:r>
            <a:r>
              <a:rPr lang="en-US" sz="2400" dirty="0" smtClean="0">
                <a:solidFill>
                  <a:schemeClr val="bg1"/>
                </a:solidFill>
              </a:rPr>
              <a:t>Avoid smoking</a:t>
            </a:r>
          </a:p>
          <a:p>
            <a:pPr marL="285750" indent="-285750">
              <a:buFont typeface="Arial" pitchFamily="34" charset="0"/>
              <a:buChar char="•"/>
            </a:pPr>
            <a:r>
              <a:rPr lang="ko-KR" altLang="en-US" sz="2400" dirty="0" smtClean="0">
                <a:solidFill>
                  <a:schemeClr val="bg1"/>
                </a:solidFill>
              </a:rPr>
              <a:t>혼합 후 피부 접촉 금지 </a:t>
            </a:r>
            <a:r>
              <a:rPr lang="en-US" sz="2400" dirty="0" smtClean="0">
                <a:solidFill>
                  <a:schemeClr val="bg1"/>
                </a:solidFill>
              </a:rPr>
              <a:t>Avoid contact with chemical  </a:t>
            </a:r>
          </a:p>
          <a:p>
            <a:pPr marL="742950" lvl="1" indent="-285750">
              <a:buFont typeface="Arial" pitchFamily="34" charset="0"/>
              <a:buChar char="•"/>
            </a:pPr>
            <a:r>
              <a:rPr lang="ko-KR" altLang="en-US" sz="2400" b="1" dirty="0" smtClean="0">
                <a:solidFill>
                  <a:srgbClr val="FF0000"/>
                </a:solidFill>
              </a:rPr>
              <a:t>반드시 </a:t>
            </a:r>
            <a:r>
              <a:rPr lang="en-US" altLang="ko-KR" sz="2400" b="1" dirty="0" smtClean="0">
                <a:solidFill>
                  <a:srgbClr val="FF0000"/>
                </a:solidFill>
              </a:rPr>
              <a:t>‘</a:t>
            </a:r>
            <a:r>
              <a:rPr lang="ko-KR" altLang="en-US" sz="2400" b="1" dirty="0" smtClean="0">
                <a:solidFill>
                  <a:srgbClr val="FF0000"/>
                </a:solidFill>
              </a:rPr>
              <a:t>만성</a:t>
            </a:r>
            <a:r>
              <a:rPr lang="en-US" altLang="ko-KR" sz="2400" b="1" dirty="0" smtClean="0">
                <a:solidFill>
                  <a:srgbClr val="FF0000"/>
                </a:solidFill>
              </a:rPr>
              <a:t>’ </a:t>
            </a:r>
            <a:r>
              <a:rPr lang="ko-KR" altLang="en-US" sz="2400" b="1" dirty="0" smtClean="0">
                <a:solidFill>
                  <a:srgbClr val="FF0000"/>
                </a:solidFill>
              </a:rPr>
              <a:t>장기 독성을 </a:t>
            </a:r>
            <a:r>
              <a:rPr lang="ko-KR" altLang="en-US" sz="2400" b="1" dirty="0" err="1" smtClean="0">
                <a:solidFill>
                  <a:srgbClr val="FF0000"/>
                </a:solidFill>
              </a:rPr>
              <a:t>기역할</a:t>
            </a:r>
            <a:r>
              <a:rPr lang="ko-KR" altLang="en-US" sz="2400" b="1" dirty="0" smtClean="0">
                <a:solidFill>
                  <a:srgbClr val="FF0000"/>
                </a:solidFill>
              </a:rPr>
              <a:t> 것 </a:t>
            </a:r>
            <a:r>
              <a:rPr lang="en-US" sz="2400" b="1" dirty="0" smtClean="0">
                <a:solidFill>
                  <a:srgbClr val="FF0000"/>
                </a:solidFill>
              </a:rPr>
              <a:t>REMEMBER THE ‘CHRONIC’ LONG-TERM POISONING</a:t>
            </a:r>
          </a:p>
          <a:p>
            <a:pPr marL="285750" indent="-285750">
              <a:buFont typeface="Arial" pitchFamily="34" charset="0"/>
              <a:buChar char="•"/>
            </a:pPr>
            <a:r>
              <a:rPr lang="ko-KR" altLang="en-US" sz="2400" dirty="0" smtClean="0">
                <a:solidFill>
                  <a:schemeClr val="bg1"/>
                </a:solidFill>
              </a:rPr>
              <a:t>보호 장구 착용 </a:t>
            </a:r>
            <a:r>
              <a:rPr lang="en-US" sz="2400" dirty="0" smtClean="0">
                <a:solidFill>
                  <a:schemeClr val="bg1"/>
                </a:solidFill>
              </a:rPr>
              <a:t>Wear personal protective equipment (PPE)</a:t>
            </a:r>
            <a:endParaRPr lang="en-US" sz="2400" dirty="0">
              <a:solidFill>
                <a:schemeClr val="bg1"/>
              </a:solidFill>
            </a:endParaRPr>
          </a:p>
        </p:txBody>
      </p:sp>
    </p:spTree>
    <p:extLst>
      <p:ext uri="{BB962C8B-B14F-4D97-AF65-F5344CB8AC3E}">
        <p14:creationId xmlns:p14="http://schemas.microsoft.com/office/powerpoint/2010/main" val="407978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3" name="Rectangle 2"/>
          <p:cNvSpPr/>
          <p:nvPr/>
        </p:nvSpPr>
        <p:spPr>
          <a:xfrm>
            <a:off x="2286000" y="35972"/>
            <a:ext cx="5029200" cy="954107"/>
          </a:xfrm>
          <a:prstGeom prst="rect">
            <a:avLst/>
          </a:prstGeom>
        </p:spPr>
        <p:txBody>
          <a:bodyPr wrap="square">
            <a:spAutoFit/>
          </a:bodyPr>
          <a:lstStyle/>
          <a:p>
            <a:pPr algn="ct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en-US" sz="2400" dirty="0" smtClean="0">
                <a:solidFill>
                  <a:srgbClr val="FFFF00"/>
                </a:solidFill>
              </a:rPr>
              <a:t>Cleaning</a:t>
            </a:r>
            <a:endParaRPr lang="en-US" sz="2400" dirty="0"/>
          </a:p>
        </p:txBody>
      </p:sp>
      <p:sp>
        <p:nvSpPr>
          <p:cNvPr id="6" name="TextBox 5"/>
          <p:cNvSpPr txBox="1"/>
          <p:nvPr/>
        </p:nvSpPr>
        <p:spPr>
          <a:xfrm>
            <a:off x="533400" y="1219200"/>
            <a:ext cx="8001000" cy="5262979"/>
          </a:xfrm>
          <a:prstGeom prst="rect">
            <a:avLst/>
          </a:prstGeom>
          <a:noFill/>
        </p:spPr>
        <p:txBody>
          <a:bodyPr wrap="square" rtlCol="0">
            <a:spAutoFit/>
          </a:bodyPr>
          <a:lstStyle/>
          <a:p>
            <a:pPr marL="285750" indent="-285750">
              <a:buFont typeface="Arial" pitchFamily="34" charset="0"/>
              <a:buChar char="•"/>
            </a:pPr>
            <a:r>
              <a:rPr lang="en-US" sz="2400" dirty="0" smtClean="0">
                <a:solidFill>
                  <a:schemeClr val="bg1"/>
                </a:solidFill>
              </a:rPr>
              <a:t>Always thoroughly clean equipment </a:t>
            </a:r>
          </a:p>
          <a:p>
            <a:pPr marL="285750" indent="-285750">
              <a:buFont typeface="Arial" pitchFamily="34" charset="0"/>
              <a:buChar char="•"/>
            </a:pPr>
            <a:r>
              <a:rPr lang="en-US" sz="2400" dirty="0" smtClean="0">
                <a:solidFill>
                  <a:schemeClr val="bg1"/>
                </a:solidFill>
              </a:rPr>
              <a:t>NEVER dump excess tank mix</a:t>
            </a:r>
          </a:p>
          <a:p>
            <a:pPr marL="285750" indent="-285750">
              <a:buFont typeface="Arial" pitchFamily="34" charset="0"/>
              <a:buChar char="•"/>
            </a:pPr>
            <a:r>
              <a:rPr lang="en-US" sz="2400" dirty="0">
                <a:solidFill>
                  <a:schemeClr val="bg1"/>
                </a:solidFill>
              </a:rPr>
              <a:t>A</a:t>
            </a:r>
            <a:r>
              <a:rPr lang="en-US" sz="2400" dirty="0" smtClean="0">
                <a:solidFill>
                  <a:schemeClr val="bg1"/>
                </a:solidFill>
              </a:rPr>
              <a:t>lways apply on course until empty or properly dispose of excess in a recycling system</a:t>
            </a:r>
          </a:p>
          <a:p>
            <a:pPr marL="285750" indent="-285750">
              <a:buFont typeface="Arial" pitchFamily="34" charset="0"/>
              <a:buChar char="•"/>
            </a:pPr>
            <a:r>
              <a:rPr lang="en-US" sz="2400" dirty="0" smtClean="0">
                <a:solidFill>
                  <a:schemeClr val="bg1"/>
                </a:solidFill>
              </a:rPr>
              <a:t>NEVER store overnight </a:t>
            </a:r>
          </a:p>
          <a:p>
            <a:pPr marL="285750" indent="-285750">
              <a:buFont typeface="Arial" pitchFamily="34" charset="0"/>
              <a:buChar char="•"/>
            </a:pPr>
            <a:r>
              <a:rPr lang="en-US" sz="2400" dirty="0" smtClean="0">
                <a:solidFill>
                  <a:schemeClr val="bg1"/>
                </a:solidFill>
              </a:rPr>
              <a:t>NEVER leave a tank of mix unattended</a:t>
            </a:r>
          </a:p>
          <a:p>
            <a:pPr marL="285750" indent="-285750">
              <a:buFont typeface="Arial" pitchFamily="34" charset="0"/>
              <a:buChar char="•"/>
            </a:pPr>
            <a:r>
              <a:rPr lang="en-US" sz="2400" dirty="0" smtClean="0">
                <a:solidFill>
                  <a:schemeClr val="bg1"/>
                </a:solidFill>
              </a:rPr>
              <a:t>NEVER shut off tank agitation (cycling)</a:t>
            </a:r>
          </a:p>
          <a:p>
            <a:pPr marL="285750" indent="-285750">
              <a:buFont typeface="Arial" pitchFamily="34" charset="0"/>
              <a:buChar char="•"/>
            </a:pPr>
            <a:r>
              <a:rPr lang="en-US" sz="2400" dirty="0" smtClean="0">
                <a:solidFill>
                  <a:schemeClr val="bg1"/>
                </a:solidFill>
              </a:rPr>
              <a:t>Wear personal protective equipment (PPE) while cleaning</a:t>
            </a:r>
          </a:p>
          <a:p>
            <a:pPr marL="285750" indent="-285750">
              <a:buFont typeface="Arial" pitchFamily="34" charset="0"/>
              <a:buChar char="•"/>
            </a:pPr>
            <a:r>
              <a:rPr lang="en-US" sz="2400" dirty="0" smtClean="0">
                <a:solidFill>
                  <a:schemeClr val="bg1"/>
                </a:solidFill>
              </a:rPr>
              <a:t>TRIPLE (3 X) rinse the tank with fresh water and recycle  each rinse</a:t>
            </a:r>
          </a:p>
          <a:p>
            <a:pPr marL="285750" indent="-285750">
              <a:buFont typeface="Arial" pitchFamily="34" charset="0"/>
              <a:buChar char="•"/>
            </a:pPr>
            <a:r>
              <a:rPr lang="en-US" sz="2400" dirty="0" smtClean="0">
                <a:solidFill>
                  <a:schemeClr val="bg1"/>
                </a:solidFill>
              </a:rPr>
              <a:t>ALWAYS service </a:t>
            </a:r>
            <a:r>
              <a:rPr lang="en-US" sz="2400" dirty="0" smtClean="0">
                <a:solidFill>
                  <a:schemeClr val="bg1"/>
                </a:solidFill>
              </a:rPr>
              <a:t>the equipment to make it ready for immediate, next use</a:t>
            </a:r>
          </a:p>
          <a:p>
            <a:pPr marL="285750" indent="-285750">
              <a:buFont typeface="Arial" pitchFamily="34" charset="0"/>
              <a:buChar char="•"/>
            </a:pPr>
            <a:r>
              <a:rPr lang="en-US" sz="2400" dirty="0" smtClean="0">
                <a:solidFill>
                  <a:schemeClr val="bg1"/>
                </a:solidFill>
              </a:rPr>
              <a:t>ALWAYS store spray equipment in a secure area – it is SECURITY</a:t>
            </a:r>
            <a:endParaRPr lang="en-US" sz="2400" dirty="0">
              <a:solidFill>
                <a:schemeClr val="bg1"/>
              </a:solidFill>
            </a:endParaRPr>
          </a:p>
        </p:txBody>
      </p:sp>
    </p:spTree>
    <p:extLst>
      <p:ext uri="{BB962C8B-B14F-4D97-AF65-F5344CB8AC3E}">
        <p14:creationId xmlns:p14="http://schemas.microsoft.com/office/powerpoint/2010/main" val="208828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3000"/>
                    </a14:imgEffect>
                    <a14:imgEffect>
                      <a14:colorTemperature colorTemp="8500"/>
                    </a14:imgEffect>
                    <a14:imgEffect>
                      <a14:saturation sat="245000"/>
                    </a14:imgEffect>
                    <a14:imgEffect>
                      <a14:brightnessContrast bright="-77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
        <p:nvSpPr>
          <p:cNvPr id="5" name="Rectangle 4"/>
          <p:cNvSpPr/>
          <p:nvPr/>
        </p:nvSpPr>
        <p:spPr>
          <a:xfrm>
            <a:off x="0" y="35972"/>
            <a:ext cx="8991600" cy="954107"/>
          </a:xfrm>
          <a:prstGeom prst="rect">
            <a:avLst/>
          </a:prstGeom>
        </p:spPr>
        <p:txBody>
          <a:bodyPr wrap="square">
            <a:spAutoFit/>
          </a:bodyPr>
          <a:lstStyle/>
          <a:p>
            <a:pPr algn="ctr"/>
            <a:r>
              <a:rPr lang="ko-KR" altLang="en-US" sz="3200" dirty="0" smtClean="0">
                <a:solidFill>
                  <a:srgbClr val="FFFF00"/>
                </a:solidFill>
              </a:rPr>
              <a:t>화학물질 </a:t>
            </a:r>
            <a:r>
              <a:rPr lang="ko-KR" altLang="en-US" sz="3200" dirty="0" err="1" smtClean="0">
                <a:solidFill>
                  <a:srgbClr val="FFFF00"/>
                </a:solidFill>
              </a:rPr>
              <a:t>살포자를</a:t>
            </a:r>
            <a:r>
              <a:rPr lang="ko-KR" altLang="en-US" sz="3200" dirty="0" smtClean="0">
                <a:solidFill>
                  <a:srgbClr val="FFFF00"/>
                </a:solidFill>
              </a:rPr>
              <a:t> 위한 </a:t>
            </a:r>
            <a:r>
              <a:rPr lang="en-US" sz="3200" dirty="0" smtClean="0">
                <a:solidFill>
                  <a:srgbClr val="FFFF00"/>
                </a:solidFill>
              </a:rPr>
              <a:t>Chemical Applicators</a:t>
            </a:r>
            <a:r>
              <a:rPr lang="en-US" dirty="0" smtClean="0">
                <a:solidFill>
                  <a:srgbClr val="FFFF00"/>
                </a:solidFill>
              </a:rPr>
              <a:t/>
            </a:r>
            <a:br>
              <a:rPr lang="en-US" dirty="0" smtClean="0">
                <a:solidFill>
                  <a:srgbClr val="FFFF00"/>
                </a:solidFill>
              </a:rPr>
            </a:br>
            <a:r>
              <a:rPr lang="ko-KR" altLang="en-US" dirty="0" smtClean="0">
                <a:solidFill>
                  <a:srgbClr val="FFFF00"/>
                </a:solidFill>
              </a:rPr>
              <a:t>세척</a:t>
            </a:r>
            <a:r>
              <a:rPr lang="en-US" sz="2400" dirty="0" smtClean="0">
                <a:solidFill>
                  <a:srgbClr val="FFFF00"/>
                </a:solidFill>
              </a:rPr>
              <a:t>Cleaning</a:t>
            </a:r>
            <a:endParaRPr lang="en-US" sz="2400" dirty="0"/>
          </a:p>
        </p:txBody>
      </p:sp>
      <p:sp>
        <p:nvSpPr>
          <p:cNvPr id="6" name="Rectangle 5"/>
          <p:cNvSpPr/>
          <p:nvPr/>
        </p:nvSpPr>
        <p:spPr>
          <a:xfrm>
            <a:off x="228600" y="1290393"/>
            <a:ext cx="8686800" cy="2308324"/>
          </a:xfrm>
          <a:prstGeom prst="rect">
            <a:avLst/>
          </a:prstGeom>
        </p:spPr>
        <p:txBody>
          <a:bodyPr wrap="square">
            <a:spAutoFit/>
          </a:bodyPr>
          <a:lstStyle/>
          <a:p>
            <a:pPr algn="ctr"/>
            <a:r>
              <a:rPr lang="ko-KR" altLang="en-US" sz="2400" dirty="0" smtClean="0">
                <a:solidFill>
                  <a:schemeClr val="bg1"/>
                </a:solidFill>
              </a:rPr>
              <a:t>전문가답게 행동합시다</a:t>
            </a:r>
            <a:r>
              <a:rPr lang="en-US" altLang="ko-KR" sz="2400" dirty="0" smtClean="0">
                <a:solidFill>
                  <a:schemeClr val="bg1"/>
                </a:solidFill>
              </a:rPr>
              <a:t>! </a:t>
            </a:r>
            <a:r>
              <a:rPr lang="en-US" sz="2400" dirty="0" smtClean="0">
                <a:solidFill>
                  <a:schemeClr val="bg1"/>
                </a:solidFill>
              </a:rPr>
              <a:t>BE PROFESSIONALS</a:t>
            </a:r>
            <a:r>
              <a:rPr lang="en-US" sz="2400" dirty="0" smtClean="0">
                <a:solidFill>
                  <a:schemeClr val="bg1"/>
                </a:solidFill>
              </a:rPr>
              <a:t>!</a:t>
            </a:r>
          </a:p>
          <a:p>
            <a:pPr algn="ctr"/>
            <a:endParaRPr lang="en-US" sz="2400" dirty="0" smtClean="0">
              <a:solidFill>
                <a:schemeClr val="bg1"/>
              </a:solidFill>
            </a:endParaRPr>
          </a:p>
          <a:p>
            <a:pPr algn="ctr"/>
            <a:r>
              <a:rPr lang="ko-KR" altLang="en-US" sz="2400" dirty="0" smtClean="0">
                <a:solidFill>
                  <a:srgbClr val="FFFF00"/>
                </a:solidFill>
              </a:rPr>
              <a:t>자연환경과 바다는 모두에게 영향을 끼친다는 것을 기역 합시다 </a:t>
            </a:r>
            <a:r>
              <a:rPr lang="en-US" altLang="ko-KR" sz="2400" dirty="0" smtClean="0">
                <a:solidFill>
                  <a:srgbClr val="FFFF00"/>
                </a:solidFill>
              </a:rPr>
              <a:t>! </a:t>
            </a:r>
            <a:r>
              <a:rPr lang="en-US" sz="2400" dirty="0" smtClean="0">
                <a:solidFill>
                  <a:srgbClr val="FFFF00"/>
                </a:solidFill>
              </a:rPr>
              <a:t>REMEMBER THE ENVIRONMENT and OCEANS BELONG TO EVERYONE!</a:t>
            </a:r>
            <a:br>
              <a:rPr lang="en-US" sz="2400" dirty="0" smtClean="0">
                <a:solidFill>
                  <a:srgbClr val="FFFF00"/>
                </a:solidFill>
              </a:rPr>
            </a:br>
            <a:endParaRPr lang="en-US" sz="2400" dirty="0"/>
          </a:p>
        </p:txBody>
      </p:sp>
      <p:pic>
        <p:nvPicPr>
          <p:cNvPr id="23554" name="Picture 2" descr="http://res.heraldm.com/content/image/2012/08/16/20120816001063_0.jpg?pp=20128162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71600" y="3211830"/>
            <a:ext cx="5486400" cy="3531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2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23554"/>
                                        </p:tgtEl>
                                        <p:attrNameLst>
                                          <p:attrName>style.visibility</p:attrName>
                                        </p:attrNameLst>
                                      </p:cBhvr>
                                      <p:to>
                                        <p:strVal val="visible"/>
                                      </p:to>
                                    </p:set>
                                    <p:animEffect transition="in" filter="fade">
                                      <p:cBhvr>
                                        <p:cTn id="10" dur="10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3000"/>
                    </a14:imgEffect>
                    <a14:imgEffect>
                      <a14:colorTemperature colorTemp="8500"/>
                    </a14:imgEffect>
                    <a14:imgEffect>
                      <a14:saturation sat="245000"/>
                    </a14:imgEffect>
                    <a14:imgEffect>
                      <a14:brightnessContrast bright="-9000" contrast="3000"/>
                    </a14:imgEffect>
                  </a14:imgLayer>
                </a14:imgProps>
              </a:ext>
              <a:ext uri="{28A0092B-C50C-407E-A947-70E740481C1C}">
                <a14:useLocalDpi xmlns:a14="http://schemas.microsoft.com/office/drawing/2010/main" val="0"/>
              </a:ext>
            </a:extLst>
          </a:blip>
          <a:srcRect l="3451" t="489" r="28458" b="-489"/>
          <a:stretch/>
        </p:blipFill>
        <p:spPr>
          <a:xfrm>
            <a:off x="0" y="-6626"/>
            <a:ext cx="9150626" cy="6940826"/>
          </a:xfrm>
          <a:prstGeom prst="rect">
            <a:avLst/>
          </a:prstGeom>
        </p:spPr>
      </p:pic>
    </p:spTree>
    <p:extLst>
      <p:ext uri="{BB962C8B-B14F-4D97-AF65-F5344CB8AC3E}">
        <p14:creationId xmlns:p14="http://schemas.microsoft.com/office/powerpoint/2010/main" val="39083626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8CCE4"/>
      </a:hlink>
      <a:folHlink>
        <a:srgbClr val="B8CCE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1634</TotalTime>
  <Words>1967</Words>
  <Application>Microsoft Office PowerPoint</Application>
  <PresentationFormat>On-screen Show (4:3)</PresentationFormat>
  <Paragraphs>265</Paragraphs>
  <Slides>23</Slides>
  <Notes>21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Chemical Applicators Information Resources, Labels / MSDS, Biology, Life Cycles, Wilt, Safety &amp; Medical, First Aid &amp; Emergency Actions, Handling, Mixing &amp; Loading, Cleaning</vt:lpstr>
      <vt:lpstr>PowerPoint Presentation</vt:lpstr>
      <vt:lpstr>PowerPoint Presentation</vt:lpstr>
      <vt:lpstr>PowerPoint Presentation</vt:lpstr>
      <vt:lpstr>인체 흡수 형태Mode of Entry</vt:lpstr>
      <vt:lpstr>위험도 표시 SIGNAL WORD =         급성 독성Acute Toxicity</vt:lpstr>
      <vt:lpstr>만성 독성  Chronic Toxicity</vt:lpstr>
      <vt:lpstr>우리의 “가장 안전한” 화학물질  Some of our “Safest” chemicals</vt:lpstr>
      <vt:lpstr>PowerPoint Presentation</vt:lpstr>
      <vt:lpstr>PowerPoint Presentation</vt:lpstr>
      <vt:lpstr>마스크Respirators</vt:lpstr>
      <vt:lpstr> 사고발생시 조치 Accidental Contact</vt:lpstr>
      <vt:lpstr>심각한 (살충제에)노출 Serious Exposure</vt:lpstr>
      <vt:lpstr>운반 Transport of Pesticides</vt:lpstr>
      <vt:lpstr>보관 Storage</vt:lpstr>
      <vt:lpstr>보관 Storage</vt:lpstr>
      <vt:lpstr>살포 작업자 Applications</vt:lpstr>
      <vt:lpstr>실수로 흘렸을때 Spills</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58</cp:revision>
  <dcterms:created xsi:type="dcterms:W3CDTF">2013-01-11T04:16:39Z</dcterms:created>
  <dcterms:modified xsi:type="dcterms:W3CDTF">2013-01-14T22:50:43Z</dcterms:modified>
</cp:coreProperties>
</file>